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2"/>
  </p:notesMasterIdLst>
  <p:sldIdLst>
    <p:sldId id="259" r:id="rId2"/>
    <p:sldId id="429" r:id="rId3"/>
    <p:sldId id="432" r:id="rId4"/>
    <p:sldId id="431" r:id="rId5"/>
    <p:sldId id="433" r:id="rId6"/>
    <p:sldId id="436" r:id="rId7"/>
    <p:sldId id="434" r:id="rId8"/>
    <p:sldId id="435" r:id="rId9"/>
    <p:sldId id="437" r:id="rId10"/>
    <p:sldId id="396" r:id="rId11"/>
    <p:sldId id="438" r:id="rId12"/>
    <p:sldId id="399" r:id="rId13"/>
    <p:sldId id="439" r:id="rId14"/>
    <p:sldId id="419" r:id="rId15"/>
    <p:sldId id="420" r:id="rId16"/>
    <p:sldId id="440" r:id="rId17"/>
    <p:sldId id="427" r:id="rId18"/>
    <p:sldId id="441" r:id="rId19"/>
    <p:sldId id="426" r:id="rId20"/>
    <p:sldId id="442" r:id="rId2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990099"/>
    <a:srgbClr val="800080"/>
    <a:srgbClr val="EA5AEE"/>
    <a:srgbClr val="C0AFEF"/>
    <a:srgbClr val="048394"/>
    <a:srgbClr val="EFAFEF"/>
    <a:srgbClr val="FF99CC"/>
    <a:srgbClr val="0206B6"/>
    <a:srgbClr val="99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75" autoAdjust="0"/>
  </p:normalViewPr>
  <p:slideViewPr>
    <p:cSldViewPr>
      <p:cViewPr varScale="1">
        <p:scale>
          <a:sx n="85" d="100"/>
          <a:sy n="85" d="100"/>
        </p:scale>
        <p:origin x="-15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958D0CF1-40D9-4C14-87B3-43B08B732C57}" type="datetimeFigureOut">
              <a:rPr lang="zh-CN" altLang="en-US"/>
              <a:pPr>
                <a:defRPr/>
              </a:pPr>
              <a:t>2014-1-21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DE83A30A-8BF6-4988-84BC-AD07090A7C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83A30A-8BF6-4988-84BC-AD07090A7C30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smtClean="0"/>
              <a:t>配置模板更便宜，到账通知：搜才提醒从</a:t>
            </a:r>
            <a:r>
              <a:rPr lang="en-US" altLang="zh-CN" smtClean="0"/>
              <a:t>14</a:t>
            </a:r>
            <a:r>
              <a:rPr lang="zh-CN" altLang="en-US" smtClean="0"/>
              <a:t>年</a:t>
            </a:r>
            <a:r>
              <a:rPr lang="en-US" altLang="zh-CN" smtClean="0"/>
              <a:t>1</a:t>
            </a:r>
            <a:r>
              <a:rPr lang="zh-CN" altLang="en-US" smtClean="0"/>
              <a:t>月开始上线，财务操作，</a:t>
            </a:r>
            <a:r>
              <a:rPr lang="en-US" altLang="zh-CN" smtClean="0"/>
              <a:t>1</a:t>
            </a:r>
            <a:r>
              <a:rPr lang="zh-CN" altLang="en-US" smtClean="0"/>
              <a:t>元</a:t>
            </a:r>
          </a:p>
        </p:txBody>
      </p:sp>
      <p:sp>
        <p:nvSpPr>
          <p:cNvPr id="4096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F9DA7D4-520D-44F7-B4CF-76F6754F3A98}" type="slidenum">
              <a:rPr lang="zh-CN" altLang="en-US" smtClean="0"/>
              <a:pPr/>
              <a:t>12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6C704-F49A-4EDD-BBB8-780C6A5F527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6DAD-1D36-4C06-9FCC-7412EF928A3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5BE699-71A4-4C98-AFBD-3549826929F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1F0E5-4E07-4248-B0A2-E07E9DFE0091}" type="datetime1">
              <a:rPr lang="zh-CN" altLang="en-US"/>
              <a:pPr>
                <a:defRPr/>
              </a:pPr>
              <a:t>2014-1-21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CE992-A9A0-42D3-97FB-C5D372ECDB43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00430" y="428604"/>
            <a:ext cx="532924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1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6" name="副标题 2"/>
          <p:cNvSpPr>
            <a:spLocks noGrp="1"/>
          </p:cNvSpPr>
          <p:nvPr>
            <p:ph type="subTitle" idx="1"/>
          </p:nvPr>
        </p:nvSpPr>
        <p:spPr>
          <a:xfrm>
            <a:off x="285720" y="1071546"/>
            <a:ext cx="4000528" cy="357190"/>
          </a:xfrm>
        </p:spPr>
        <p:txBody>
          <a:bodyPr/>
          <a:lstStyle>
            <a:lvl1pPr marL="0" indent="0" algn="ctr">
              <a:buNone/>
              <a:defRPr sz="1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4E095-CC65-470C-9575-608479AC566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7FD72-D61B-49FC-A3DD-5139DB7427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C9C82C-14CB-40CA-A9FF-0BBDF617A60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31FAA-C3D5-492E-9C29-C6CF153B2A7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94CCD-BF7D-4A04-AA0C-CFBF5C15D90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2D3EF-EA75-4D83-8FEB-7B26E9F0FB2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D947A-E334-41F0-80A6-E2417636137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fld id="{EC78C6ED-D9E9-49B1-9533-CE0A37A1D40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82" r:id="rId12"/>
    <p:sldLayoutId id="2147483883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214414" y="2666052"/>
            <a:ext cx="71438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5400" b="1" dirty="0" smtClean="0">
                <a:solidFill>
                  <a:schemeClr val="bg1"/>
                </a:solidFill>
                <a:latin typeface="+mn-ea"/>
                <a:ea typeface="+mn-ea"/>
              </a:rPr>
              <a:t>  劳务派遣产品知识</a:t>
            </a:r>
            <a:endParaRPr lang="en-US" altLang="zh-CN" sz="5400" b="1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r>
              <a:rPr lang="zh-CN" altLang="en-US" sz="3600" b="1" dirty="0" smtClean="0">
                <a:solidFill>
                  <a:schemeClr val="bg1"/>
                </a:solidFill>
                <a:latin typeface="+mn-ea"/>
                <a:ea typeface="+mn-ea"/>
              </a:rPr>
              <a:t>              </a:t>
            </a:r>
            <a:endParaRPr lang="en-US" altLang="zh-CN" sz="3600" b="1" dirty="0" smtClean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2"/>
          <p:cNvSpPr txBox="1">
            <a:spLocks noChangeArrowheads="1"/>
          </p:cNvSpPr>
          <p:nvPr/>
        </p:nvSpPr>
        <p:spPr bwMode="auto">
          <a:xfrm>
            <a:off x="928661" y="1292225"/>
            <a:ext cx="757242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latin typeface="+mn-ea"/>
                <a:ea typeface="+mn-ea"/>
              </a:rPr>
              <a:t>1</a:t>
            </a:r>
            <a:r>
              <a:rPr lang="zh-CN" altLang="en-US" sz="1600" dirty="0" smtClean="0">
                <a:latin typeface="+mn-ea"/>
                <a:ea typeface="+mn-ea"/>
              </a:rPr>
              <a:t>、我国劳动力市场主体的自主地位日益确立，他们会根据劳动力市场的供求情况趋利避害，自发地决定用工、就业形式和经营形式</a:t>
            </a:r>
            <a:endParaRPr lang="zh-CN" altLang="en-US" sz="1600" dirty="0">
              <a:latin typeface="+mn-ea"/>
              <a:ea typeface="+mn-ea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28662" y="3214688"/>
            <a:ext cx="6357981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latin typeface="+mn-ea"/>
                <a:ea typeface="+mn-ea"/>
              </a:rPr>
              <a:t>3</a:t>
            </a:r>
            <a:r>
              <a:rPr lang="zh-CN" altLang="en-US" sz="1600" dirty="0" smtClean="0">
                <a:latin typeface="+mn-ea"/>
                <a:ea typeface="+mn-ea"/>
              </a:rPr>
              <a:t>、流动性大、管理难度大的岗位以及大量临时性、项目性人员用工问题严重，人员过剩及员工“好进难辞”矛盾凸显</a:t>
            </a:r>
            <a:endParaRPr lang="en-US" altLang="zh-CN" sz="16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endParaRPr lang="zh-CN" altLang="en-US" sz="1400" dirty="0">
              <a:latin typeface="+mn-ea"/>
              <a:ea typeface="+mn-ea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28696" y="4143375"/>
            <a:ext cx="4857750" cy="74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latin typeface="+mn-ea"/>
                <a:ea typeface="+mn-ea"/>
              </a:rPr>
              <a:t>4</a:t>
            </a:r>
            <a:r>
              <a:rPr lang="zh-CN" altLang="en-US" sz="1600" dirty="0" smtClean="0">
                <a:latin typeface="+mn-ea"/>
                <a:ea typeface="+mn-ea"/>
              </a:rPr>
              <a:t>、编制问题和内部关系平衡亟需找到平衡点</a:t>
            </a:r>
            <a:endParaRPr lang="en-US" altLang="zh-CN" sz="16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</a:pPr>
            <a:endParaRPr lang="zh-CN" altLang="en-US" sz="1400" dirty="0">
              <a:latin typeface="+mn-ea"/>
              <a:ea typeface="+mn-ea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28661" y="2362200"/>
            <a:ext cx="757240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latin typeface="+mn-ea"/>
                <a:ea typeface="+mn-ea"/>
              </a:rPr>
              <a:t>2</a:t>
            </a:r>
            <a:r>
              <a:rPr lang="zh-CN" altLang="en-US" sz="1600" dirty="0" smtClean="0">
                <a:latin typeface="+mn-ea"/>
                <a:ea typeface="+mn-ea"/>
              </a:rPr>
              <a:t>、体制内积存了大量的低效率和无效率劳动力。企业开始控制人员数量增长，并精简人员，弹性用人需求强烈</a:t>
            </a:r>
            <a:endParaRPr lang="en-US" altLang="zh-CN" sz="1600" dirty="0">
              <a:latin typeface="+mn-ea"/>
              <a:ea typeface="+mn-ea"/>
            </a:endParaRPr>
          </a:p>
          <a:p>
            <a:endParaRPr lang="zh-CN" altLang="en-US" sz="1600" dirty="0">
              <a:latin typeface="+mn-ea"/>
              <a:ea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8662" y="4929198"/>
            <a:ext cx="7358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 smtClean="0"/>
              <a:t>劳务派遣用工模式应运而生，改变以上现状，解决诸如上述难题</a:t>
            </a:r>
            <a:endParaRPr lang="zh-CN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6" grpId="0"/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Box 155"/>
          <p:cNvSpPr txBox="1"/>
          <p:nvPr/>
        </p:nvSpPr>
        <p:spPr>
          <a:xfrm>
            <a:off x="4071934" y="895633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+mn-ea"/>
                <a:ea typeface="+mn-ea"/>
              </a:rPr>
              <a:t>目</a:t>
            </a:r>
            <a:r>
              <a:rPr lang="en-US" altLang="zh-CN" sz="2400" b="1" dirty="0" smtClean="0">
                <a:latin typeface="+mn-ea"/>
                <a:ea typeface="+mn-ea"/>
              </a:rPr>
              <a:t>    </a:t>
            </a:r>
            <a:r>
              <a:rPr lang="zh-CN" altLang="en-US" sz="2400" b="1" dirty="0" smtClean="0">
                <a:latin typeface="+mn-ea"/>
                <a:ea typeface="+mn-ea"/>
              </a:rPr>
              <a:t>录</a:t>
            </a:r>
            <a:endParaRPr lang="zh-CN" altLang="en-US" sz="2400" b="1" dirty="0">
              <a:latin typeface="+mn-ea"/>
              <a:ea typeface="+mn-ea"/>
            </a:endParaRPr>
          </a:p>
        </p:txBody>
      </p:sp>
      <p:grpSp>
        <p:nvGrpSpPr>
          <p:cNvPr id="2" name="组合 179"/>
          <p:cNvGrpSpPr/>
          <p:nvPr/>
        </p:nvGrpSpPr>
        <p:grpSpPr>
          <a:xfrm>
            <a:off x="1500166" y="1962144"/>
            <a:ext cx="6429420" cy="4110062"/>
            <a:chOff x="1928794" y="1357298"/>
            <a:chExt cx="6429420" cy="4110062"/>
          </a:xfrm>
        </p:grpSpPr>
        <p:grpSp>
          <p:nvGrpSpPr>
            <p:cNvPr id="3" name="组合 150"/>
            <p:cNvGrpSpPr/>
            <p:nvPr/>
          </p:nvGrpSpPr>
          <p:grpSpPr>
            <a:xfrm>
              <a:off x="1933575" y="2033582"/>
              <a:ext cx="6353201" cy="609600"/>
              <a:chOff x="2005013" y="2028809"/>
              <a:chExt cx="6353201" cy="609600"/>
            </a:xfrm>
          </p:grpSpPr>
          <p:grpSp>
            <p:nvGrpSpPr>
              <p:cNvPr id="4" name="Group 12"/>
              <p:cNvGrpSpPr>
                <a:grpSpLocks/>
              </p:cNvGrpSpPr>
              <p:nvPr/>
            </p:nvGrpSpPr>
            <p:grpSpPr bwMode="auto">
              <a:xfrm>
                <a:off x="2005013" y="2028809"/>
                <a:ext cx="609600" cy="609600"/>
                <a:chOff x="816" y="1872"/>
                <a:chExt cx="384" cy="384"/>
              </a:xfrm>
            </p:grpSpPr>
            <p:sp>
              <p:nvSpPr>
                <p:cNvPr id="65549" name="Oval 13"/>
                <p:cNvSpPr>
                  <a:spLocks noChangeArrowheads="1"/>
                </p:cNvSpPr>
                <p:nvPr/>
              </p:nvSpPr>
              <p:spPr bwMode="gray">
                <a:xfrm>
                  <a:off x="816" y="187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gamma/>
                        <a:tint val="0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0" name="Oval 14"/>
                <p:cNvSpPr>
                  <a:spLocks noChangeArrowheads="1"/>
                </p:cNvSpPr>
                <p:nvPr/>
              </p:nvSpPr>
              <p:spPr bwMode="gray">
                <a:xfrm>
                  <a:off x="816" y="1872"/>
                  <a:ext cx="384" cy="384"/>
                </a:xfrm>
                <a:prstGeom prst="ellipse">
                  <a:avLst/>
                </a:prstGeom>
                <a:solidFill>
                  <a:srgbClr val="990099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1" name="Oval 15"/>
                <p:cNvSpPr>
                  <a:spLocks noChangeArrowheads="1"/>
                </p:cNvSpPr>
                <p:nvPr/>
              </p:nvSpPr>
              <p:spPr bwMode="gray">
                <a:xfrm>
                  <a:off x="841" y="1897"/>
                  <a:ext cx="334" cy="334"/>
                </a:xfrm>
                <a:prstGeom prst="ellipse">
                  <a:avLst/>
                </a:prstGeom>
                <a:solidFill>
                  <a:srgbClr val="990099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2" name="Oval 16"/>
                <p:cNvSpPr>
                  <a:spLocks noChangeArrowheads="1"/>
                </p:cNvSpPr>
                <p:nvPr/>
              </p:nvSpPr>
              <p:spPr bwMode="gray">
                <a:xfrm>
                  <a:off x="866" y="1922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gamma/>
                        <a:shade val="63529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10292" name="Oval 17"/>
                <p:cNvSpPr>
                  <a:spLocks noChangeArrowheads="1"/>
                </p:cNvSpPr>
                <p:nvPr/>
              </p:nvSpPr>
              <p:spPr bwMode="gray">
                <a:xfrm>
                  <a:off x="859" y="1914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293" name="Oval 18"/>
                <p:cNvSpPr>
                  <a:spLocks noChangeArrowheads="1"/>
                </p:cNvSpPr>
                <p:nvPr/>
              </p:nvSpPr>
              <p:spPr bwMode="gray">
                <a:xfrm>
                  <a:off x="864" y="191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595959"/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4" name="Oval 19"/>
                <p:cNvSpPr>
                  <a:spLocks noChangeArrowheads="1"/>
                </p:cNvSpPr>
                <p:nvPr/>
              </p:nvSpPr>
              <p:spPr bwMode="gray">
                <a:xfrm>
                  <a:off x="868" y="192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E9E9E9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5" name="Oval 20"/>
                <p:cNvSpPr>
                  <a:spLocks noChangeArrowheads="1"/>
                </p:cNvSpPr>
                <p:nvPr/>
              </p:nvSpPr>
              <p:spPr bwMode="gray">
                <a:xfrm>
                  <a:off x="871" y="192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89898"/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6" name="Oval 21"/>
                <p:cNvSpPr>
                  <a:spLocks noChangeArrowheads="1"/>
                </p:cNvSpPr>
                <p:nvPr/>
              </p:nvSpPr>
              <p:spPr bwMode="gray">
                <a:xfrm>
                  <a:off x="886" y="193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C0C0C0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0245" name="Text Box 26"/>
              <p:cNvSpPr txBox="1">
                <a:spLocks noChangeArrowheads="1"/>
              </p:cNvSpPr>
              <p:nvPr/>
            </p:nvSpPr>
            <p:spPr bwMode="auto">
              <a:xfrm>
                <a:off x="2743200" y="2133519"/>
                <a:ext cx="5615014" cy="4001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搜才劳务派遣产品应用背景                       </a:t>
                </a:r>
                <a:r>
                  <a:rPr lang="en-US" altLang="zh-CN" b="1" dirty="0" smtClean="0">
                    <a:solidFill>
                      <a:schemeClr val="tx2"/>
                    </a:solidFill>
                  </a:rPr>
                  <a:t>P9-10</a:t>
                </a:r>
              </a:p>
            </p:txBody>
          </p:sp>
          <p:sp>
            <p:nvSpPr>
              <p:cNvPr id="10246" name="Text Box 42"/>
              <p:cNvSpPr txBox="1">
                <a:spLocks noChangeArrowheads="1"/>
              </p:cNvSpPr>
              <p:nvPr/>
            </p:nvSpPr>
            <p:spPr bwMode="gray">
              <a:xfrm>
                <a:off x="2133600" y="2112946"/>
                <a:ext cx="354013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3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21" name="直接连接符 120"/>
              <p:cNvCxnSpPr/>
              <p:nvPr/>
            </p:nvCxnSpPr>
            <p:spPr>
              <a:xfrm>
                <a:off x="6000760" y="2319315"/>
                <a:ext cx="135732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" name="矩形 139"/>
              <p:cNvSpPr/>
              <p:nvPr/>
            </p:nvSpPr>
            <p:spPr>
              <a:xfrm>
                <a:off x="7415119" y="2105001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5" name="组合 151"/>
            <p:cNvGrpSpPr/>
            <p:nvPr/>
          </p:nvGrpSpPr>
          <p:grpSpPr>
            <a:xfrm>
              <a:off x="1928794" y="2747962"/>
              <a:ext cx="6429420" cy="609600"/>
              <a:chOff x="2000232" y="2857496"/>
              <a:chExt cx="6429420" cy="609600"/>
            </a:xfrm>
          </p:grpSpPr>
          <p:sp>
            <p:nvSpPr>
              <p:cNvPr id="10252" name="Text Box 28"/>
              <p:cNvSpPr txBox="1">
                <a:spLocks noChangeArrowheads="1"/>
              </p:cNvSpPr>
              <p:nvPr/>
            </p:nvSpPr>
            <p:spPr bwMode="auto">
              <a:xfrm>
                <a:off x="2743200" y="2949559"/>
                <a:ext cx="5686452" cy="40011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搜才劳务派遣产品服务内容                       </a:t>
                </a:r>
                <a:r>
                  <a:rPr lang="en-US" altLang="zh-CN" b="1" dirty="0" smtClean="0">
                    <a:solidFill>
                      <a:schemeClr val="tx2"/>
                    </a:solidFill>
                  </a:rPr>
                  <a:t>P11-12</a:t>
                </a:r>
              </a:p>
            </p:txBody>
          </p:sp>
          <p:grpSp>
            <p:nvGrpSpPr>
              <p:cNvPr id="6" name="组合 69"/>
              <p:cNvGrpSpPr/>
              <p:nvPr/>
            </p:nvGrpSpPr>
            <p:grpSpPr>
              <a:xfrm>
                <a:off x="2000232" y="2857496"/>
                <a:ext cx="609600" cy="609600"/>
                <a:chOff x="2022475" y="2911459"/>
                <a:chExt cx="609600" cy="609600"/>
              </a:xfrm>
            </p:grpSpPr>
            <p:grpSp>
              <p:nvGrpSpPr>
                <p:cNvPr id="7" name="Group 57"/>
                <p:cNvGrpSpPr>
                  <a:grpSpLocks/>
                </p:cNvGrpSpPr>
                <p:nvPr/>
              </p:nvGrpSpPr>
              <p:grpSpPr bwMode="auto">
                <a:xfrm>
                  <a:off x="2022475" y="2911459"/>
                  <a:ext cx="609600" cy="609600"/>
                  <a:chOff x="1274" y="2437"/>
                  <a:chExt cx="384" cy="384"/>
                </a:xfrm>
              </p:grpSpPr>
              <p:sp>
                <p:nvSpPr>
                  <p:cNvPr id="10269" name="Text Box 46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10270" name="Oval 47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65584" name="Oval 48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85" name="Oval 49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86" name="Oval 50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74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5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6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7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8" name="Oval 55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254" name="Text Box 56"/>
                <p:cNvSpPr txBox="1">
                  <a:spLocks noChangeArrowheads="1"/>
                </p:cNvSpPr>
                <p:nvPr/>
              </p:nvSpPr>
              <p:spPr bwMode="gray">
                <a:xfrm>
                  <a:off x="2147888" y="3005121"/>
                  <a:ext cx="354012" cy="4572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zh-CN" sz="2400" b="1" dirty="0" smtClean="0">
                      <a:solidFill>
                        <a:srgbClr val="000000"/>
                      </a:solidFill>
                    </a:rPr>
                    <a:t>4</a:t>
                  </a:r>
                  <a:endParaRPr lang="en-US" altLang="zh-CN" sz="2400" b="1" dirty="0">
                    <a:solidFill>
                      <a:srgbClr val="000000"/>
                    </a:solidFill>
                  </a:endParaRPr>
                </a:p>
              </p:txBody>
            </p:sp>
          </p:grpSp>
          <p:cxnSp>
            <p:nvCxnSpPr>
              <p:cNvPr id="125" name="直接连接符 124"/>
              <p:cNvCxnSpPr/>
              <p:nvPr/>
            </p:nvCxnSpPr>
            <p:spPr>
              <a:xfrm>
                <a:off x="5929322" y="3148002"/>
                <a:ext cx="1643074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矩形 140"/>
              <p:cNvSpPr/>
              <p:nvPr/>
            </p:nvSpPr>
            <p:spPr>
              <a:xfrm>
                <a:off x="7429520" y="2933688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8" name="组合 153"/>
            <p:cNvGrpSpPr/>
            <p:nvPr/>
          </p:nvGrpSpPr>
          <p:grpSpPr>
            <a:xfrm>
              <a:off x="1928797" y="4143380"/>
              <a:ext cx="6357744" cy="609600"/>
              <a:chOff x="2000235" y="4786322"/>
              <a:chExt cx="6357744" cy="609600"/>
            </a:xfrm>
          </p:grpSpPr>
          <p:grpSp>
            <p:nvGrpSpPr>
              <p:cNvPr id="9" name="组合 70"/>
              <p:cNvGrpSpPr/>
              <p:nvPr/>
            </p:nvGrpSpPr>
            <p:grpSpPr>
              <a:xfrm>
                <a:off x="2000235" y="4786322"/>
                <a:ext cx="609601" cy="609600"/>
                <a:chOff x="2022478" y="2911459"/>
                <a:chExt cx="609601" cy="609600"/>
              </a:xfrm>
            </p:grpSpPr>
            <p:grpSp>
              <p:nvGrpSpPr>
                <p:cNvPr id="10" name="Group 57"/>
                <p:cNvGrpSpPr>
                  <a:grpSpLocks/>
                </p:cNvGrpSpPr>
                <p:nvPr/>
              </p:nvGrpSpPr>
              <p:grpSpPr bwMode="auto">
                <a:xfrm>
                  <a:off x="2022478" y="2911459"/>
                  <a:ext cx="609601" cy="609600"/>
                  <a:chOff x="1274" y="2437"/>
                  <a:chExt cx="384" cy="384"/>
                </a:xfrm>
              </p:grpSpPr>
              <p:sp>
                <p:nvSpPr>
                  <p:cNvPr id="75" name="Text Box 46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76" name="Oval 47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77" name="Oval 48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78" name="Oval 49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79" name="Oval 50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80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1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2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3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4" name="Oval 55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74" name="Text Box 56"/>
                <p:cNvSpPr txBox="1">
                  <a:spLocks noChangeArrowheads="1"/>
                </p:cNvSpPr>
                <p:nvPr/>
              </p:nvSpPr>
              <p:spPr bwMode="gray">
                <a:xfrm>
                  <a:off x="2147888" y="3005121"/>
                  <a:ext cx="354012" cy="4572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zh-CN" sz="2400" b="1" dirty="0" smtClean="0">
                      <a:solidFill>
                        <a:srgbClr val="000000"/>
                      </a:solidFill>
                    </a:rPr>
                    <a:t>6</a:t>
                  </a:r>
                  <a:endParaRPr lang="en-US" altLang="zh-CN" sz="2400" b="1" dirty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5" name="矩形 84"/>
              <p:cNvSpPr/>
              <p:nvPr/>
            </p:nvSpPr>
            <p:spPr>
              <a:xfrm>
                <a:off x="2714612" y="4929198"/>
                <a:ext cx="457208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latinLnBrk="1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搜才劳务派遣产品客户获取的服务价值</a:t>
                </a:r>
                <a:endParaRPr lang="en-US" altLang="ko-KR" sz="2000" b="1" dirty="0" smtClean="0">
                  <a:solidFill>
                    <a:schemeClr val="tx2"/>
                  </a:solidFill>
                </a:endParaRPr>
              </a:p>
            </p:txBody>
          </p:sp>
          <p:cxnSp>
            <p:nvCxnSpPr>
              <p:cNvPr id="123" name="直接连接符 122"/>
              <p:cNvCxnSpPr/>
              <p:nvPr/>
            </p:nvCxnSpPr>
            <p:spPr>
              <a:xfrm>
                <a:off x="7143768" y="5141924"/>
                <a:ext cx="35719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矩形 142"/>
              <p:cNvSpPr/>
              <p:nvPr/>
            </p:nvSpPr>
            <p:spPr>
              <a:xfrm>
                <a:off x="7429520" y="4929198"/>
                <a:ext cx="9284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b="1" dirty="0" smtClean="0">
                    <a:solidFill>
                      <a:schemeClr val="tx2"/>
                    </a:solidFill>
                  </a:rPr>
                  <a:t>P16-17</a:t>
                </a:r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11" name="组合 157"/>
            <p:cNvGrpSpPr/>
            <p:nvPr/>
          </p:nvGrpSpPr>
          <p:grpSpPr>
            <a:xfrm>
              <a:off x="1931987" y="1357298"/>
              <a:ext cx="6211913" cy="609600"/>
              <a:chOff x="2003425" y="1214422"/>
              <a:chExt cx="6211913" cy="609600"/>
            </a:xfrm>
          </p:grpSpPr>
          <p:grpSp>
            <p:nvGrpSpPr>
              <p:cNvPr id="12" name="组合 156"/>
              <p:cNvGrpSpPr/>
              <p:nvPr/>
            </p:nvGrpSpPr>
            <p:grpSpPr>
              <a:xfrm>
                <a:off x="2003425" y="1214422"/>
                <a:ext cx="6211913" cy="609600"/>
                <a:chOff x="2003425" y="1176321"/>
                <a:chExt cx="6211913" cy="609600"/>
              </a:xfrm>
            </p:grpSpPr>
            <p:sp>
              <p:nvSpPr>
                <p:cNvPr id="1025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743200" y="1257288"/>
                  <a:ext cx="5472138" cy="40011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eaLnBrk="0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搜才劳务派遣业务简介                               </a:t>
                  </a:r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P6-8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13" name="Group 58"/>
                <p:cNvGrpSpPr>
                  <a:grpSpLocks/>
                </p:cNvGrpSpPr>
                <p:nvPr/>
              </p:nvGrpSpPr>
              <p:grpSpPr bwMode="auto">
                <a:xfrm>
                  <a:off x="2003425" y="1176321"/>
                  <a:ext cx="609600" cy="609600"/>
                  <a:chOff x="1274" y="2437"/>
                  <a:chExt cx="384" cy="384"/>
                </a:xfrm>
              </p:grpSpPr>
              <p:sp>
                <p:nvSpPr>
                  <p:cNvPr id="10259" name="Text Box 59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10260" name="Oval 60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65597" name="Oval 61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98" name="Oval 62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99" name="Oval 63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64" name="Oval 64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5" name="Oval 65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6" name="Oval 66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7" name="Oval 67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8" name="Oval 68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cxnSp>
              <p:nvCxnSpPr>
                <p:cNvPr id="119" name="直接连接符 118"/>
                <p:cNvCxnSpPr/>
                <p:nvPr/>
              </p:nvCxnSpPr>
              <p:spPr>
                <a:xfrm>
                  <a:off x="5500694" y="1428731"/>
                  <a:ext cx="2000264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258" name="Text Box 69"/>
              <p:cNvSpPr txBox="1">
                <a:spLocks noChangeArrowheads="1"/>
              </p:cNvSpPr>
              <p:nvPr/>
            </p:nvSpPr>
            <p:spPr bwMode="gray">
              <a:xfrm>
                <a:off x="2128838" y="1269984"/>
                <a:ext cx="354012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2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" name="组合 176"/>
            <p:cNvGrpSpPr/>
            <p:nvPr/>
          </p:nvGrpSpPr>
          <p:grpSpPr>
            <a:xfrm>
              <a:off x="1928794" y="3462342"/>
              <a:ext cx="6357982" cy="609600"/>
              <a:chOff x="1928794" y="3286124"/>
              <a:chExt cx="6357982" cy="609600"/>
            </a:xfrm>
          </p:grpSpPr>
          <p:grpSp>
            <p:nvGrpSpPr>
              <p:cNvPr id="15" name="组合 152"/>
              <p:cNvGrpSpPr/>
              <p:nvPr/>
            </p:nvGrpSpPr>
            <p:grpSpPr>
              <a:xfrm>
                <a:off x="1928794" y="3286124"/>
                <a:ext cx="6357982" cy="609600"/>
                <a:chOff x="2000232" y="3786190"/>
                <a:chExt cx="6357982" cy="609600"/>
              </a:xfrm>
            </p:grpSpPr>
            <p:grpSp>
              <p:nvGrpSpPr>
                <p:cNvPr id="16" name="Group 2"/>
                <p:cNvGrpSpPr>
                  <a:grpSpLocks/>
                </p:cNvGrpSpPr>
                <p:nvPr/>
              </p:nvGrpSpPr>
              <p:grpSpPr bwMode="auto">
                <a:xfrm>
                  <a:off x="2000232" y="3786190"/>
                  <a:ext cx="609600" cy="609600"/>
                  <a:chOff x="816" y="1872"/>
                  <a:chExt cx="384" cy="384"/>
                </a:xfrm>
              </p:grpSpPr>
              <p:sp>
                <p:nvSpPr>
                  <p:cNvPr id="65539" name="Oval 3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0" name="Oval 4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1" name="Oval 5"/>
                  <p:cNvSpPr>
                    <a:spLocks noChangeArrowheads="1"/>
                  </p:cNvSpPr>
                  <p:nvPr/>
                </p:nvSpPr>
                <p:spPr bwMode="gray">
                  <a:xfrm>
                    <a:off x="841" y="1897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2" name="Oval 6"/>
                  <p:cNvSpPr>
                    <a:spLocks noChangeArrowheads="1"/>
                  </p:cNvSpPr>
                  <p:nvPr/>
                </p:nvSpPr>
                <p:spPr bwMode="gray">
                  <a:xfrm>
                    <a:off x="866" y="192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shade val="63529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83" name="Oval 7"/>
                  <p:cNvSpPr>
                    <a:spLocks noChangeArrowheads="1"/>
                  </p:cNvSpPr>
                  <p:nvPr/>
                </p:nvSpPr>
                <p:spPr bwMode="gray">
                  <a:xfrm>
                    <a:off x="859" y="1914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4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864" y="1919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5" name="Oval 9"/>
                  <p:cNvSpPr>
                    <a:spLocks noChangeArrowheads="1"/>
                  </p:cNvSpPr>
                  <p:nvPr/>
                </p:nvSpPr>
                <p:spPr bwMode="gray">
                  <a:xfrm>
                    <a:off x="868" y="1921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6" name="Oval 10"/>
                  <p:cNvSpPr>
                    <a:spLocks noChangeArrowheads="1"/>
                  </p:cNvSpPr>
                  <p:nvPr/>
                </p:nvSpPr>
                <p:spPr bwMode="gray">
                  <a:xfrm>
                    <a:off x="871" y="1923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7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886" y="1931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249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500298" y="3929066"/>
                  <a:ext cx="4343400" cy="40011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   搜才劳务派遣产品客户服务流程</a:t>
                  </a:r>
                </a:p>
              </p:txBody>
            </p:sp>
            <p:cxnSp>
              <p:nvCxnSpPr>
                <p:cNvPr id="124" name="直接连接符 123"/>
                <p:cNvCxnSpPr>
                  <a:endCxn id="142" idx="1"/>
                </p:cNvCxnSpPr>
                <p:nvPr/>
              </p:nvCxnSpPr>
              <p:spPr>
                <a:xfrm flipV="1">
                  <a:off x="6429388" y="4113732"/>
                  <a:ext cx="1000367" cy="2806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2" name="矩形 141"/>
                <p:cNvSpPr/>
                <p:nvPr/>
              </p:nvSpPr>
              <p:spPr>
                <a:xfrm>
                  <a:off x="7429755" y="3929066"/>
                  <a:ext cx="92845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P13-15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10250" name="Text Box 43"/>
              <p:cNvSpPr txBox="1">
                <a:spLocks noChangeArrowheads="1"/>
              </p:cNvSpPr>
              <p:nvPr/>
            </p:nvSpPr>
            <p:spPr bwMode="gray">
              <a:xfrm>
                <a:off x="2071670" y="3357562"/>
                <a:ext cx="354013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5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7" name="组合 177"/>
            <p:cNvGrpSpPr/>
            <p:nvPr/>
          </p:nvGrpSpPr>
          <p:grpSpPr>
            <a:xfrm>
              <a:off x="1928794" y="4857760"/>
              <a:ext cx="6357982" cy="609600"/>
              <a:chOff x="1928794" y="4857760"/>
              <a:chExt cx="6357982" cy="609600"/>
            </a:xfrm>
          </p:grpSpPr>
          <p:grpSp>
            <p:nvGrpSpPr>
              <p:cNvPr id="18" name="组合 154"/>
              <p:cNvGrpSpPr/>
              <p:nvPr/>
            </p:nvGrpSpPr>
            <p:grpSpPr>
              <a:xfrm>
                <a:off x="1928794" y="4857760"/>
                <a:ext cx="6357982" cy="609600"/>
                <a:chOff x="2000232" y="5534044"/>
                <a:chExt cx="6357982" cy="609600"/>
              </a:xfrm>
            </p:grpSpPr>
            <p:sp>
              <p:nvSpPr>
                <p:cNvPr id="86" name="矩形 85"/>
                <p:cNvSpPr/>
                <p:nvPr/>
              </p:nvSpPr>
              <p:spPr>
                <a:xfrm>
                  <a:off x="2714612" y="5643578"/>
                  <a:ext cx="276550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latinLnBrk="1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搜才劳务派遣产品特色</a:t>
                  </a:r>
                  <a:endParaRPr lang="en-US" altLang="ko-KR" sz="2000" b="1" dirty="0" smtClean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19" name="Group 2"/>
                <p:cNvGrpSpPr>
                  <a:grpSpLocks/>
                </p:cNvGrpSpPr>
                <p:nvPr/>
              </p:nvGrpSpPr>
              <p:grpSpPr bwMode="auto">
                <a:xfrm>
                  <a:off x="2000232" y="5534044"/>
                  <a:ext cx="609600" cy="609600"/>
                  <a:chOff x="816" y="1872"/>
                  <a:chExt cx="384" cy="384"/>
                </a:xfrm>
              </p:grpSpPr>
              <p:sp>
                <p:nvSpPr>
                  <p:cNvPr id="102" name="Oval 3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3" name="Oval 4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4" name="Oval 5"/>
                  <p:cNvSpPr>
                    <a:spLocks noChangeArrowheads="1"/>
                  </p:cNvSpPr>
                  <p:nvPr/>
                </p:nvSpPr>
                <p:spPr bwMode="gray">
                  <a:xfrm>
                    <a:off x="841" y="1897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5" name="Oval 6"/>
                  <p:cNvSpPr>
                    <a:spLocks noChangeArrowheads="1"/>
                  </p:cNvSpPr>
                  <p:nvPr/>
                </p:nvSpPr>
                <p:spPr bwMode="gray">
                  <a:xfrm>
                    <a:off x="866" y="192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shade val="63529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6" name="Oval 7"/>
                  <p:cNvSpPr>
                    <a:spLocks noChangeArrowheads="1"/>
                  </p:cNvSpPr>
                  <p:nvPr/>
                </p:nvSpPr>
                <p:spPr bwMode="gray">
                  <a:xfrm>
                    <a:off x="859" y="1914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7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864" y="1919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8" name="Oval 9"/>
                  <p:cNvSpPr>
                    <a:spLocks noChangeArrowheads="1"/>
                  </p:cNvSpPr>
                  <p:nvPr/>
                </p:nvSpPr>
                <p:spPr bwMode="gray">
                  <a:xfrm>
                    <a:off x="868" y="1921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9" name="Oval 10"/>
                  <p:cNvSpPr>
                    <a:spLocks noChangeArrowheads="1"/>
                  </p:cNvSpPr>
                  <p:nvPr/>
                </p:nvSpPr>
                <p:spPr bwMode="gray">
                  <a:xfrm>
                    <a:off x="871" y="1923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0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886" y="1931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cxnSp>
              <p:nvCxnSpPr>
                <p:cNvPr id="122" name="直接连接符 121"/>
                <p:cNvCxnSpPr/>
                <p:nvPr/>
              </p:nvCxnSpPr>
              <p:spPr>
                <a:xfrm>
                  <a:off x="5500694" y="5856304"/>
                  <a:ext cx="2000264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4" name="矩形 143"/>
                <p:cNvSpPr/>
                <p:nvPr/>
              </p:nvSpPr>
              <p:spPr>
                <a:xfrm>
                  <a:off x="7429755" y="5643578"/>
                  <a:ext cx="92845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P18-19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111" name="Text Box 56"/>
              <p:cNvSpPr txBox="1">
                <a:spLocks noChangeArrowheads="1"/>
              </p:cNvSpPr>
              <p:nvPr/>
            </p:nvSpPr>
            <p:spPr bwMode="gray">
              <a:xfrm>
                <a:off x="2071670" y="4929198"/>
                <a:ext cx="354012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7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0" name="组合 162"/>
          <p:cNvGrpSpPr/>
          <p:nvPr/>
        </p:nvGrpSpPr>
        <p:grpSpPr>
          <a:xfrm>
            <a:off x="1500166" y="1285860"/>
            <a:ext cx="6155247" cy="609600"/>
            <a:chOff x="2000232" y="5534044"/>
            <a:chExt cx="6155247" cy="609600"/>
          </a:xfrm>
        </p:grpSpPr>
        <p:sp>
          <p:nvSpPr>
            <p:cNvPr id="164" name="矩形 163"/>
            <p:cNvSpPr/>
            <p:nvPr/>
          </p:nvSpPr>
          <p:spPr>
            <a:xfrm>
              <a:off x="2783496" y="5643578"/>
              <a:ext cx="5371983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latinLnBrk="1" hangingPunct="0"/>
              <a:r>
                <a:rPr lang="zh-CN" altLang="en-US" sz="2000" b="1" dirty="0" smtClean="0">
                  <a:solidFill>
                    <a:schemeClr val="tx2"/>
                  </a:solidFill>
                </a:rPr>
                <a:t>搜才简介                                                    </a:t>
              </a:r>
              <a:r>
                <a:rPr lang="en-US" altLang="zh-CN" b="1" dirty="0" smtClean="0">
                  <a:solidFill>
                    <a:schemeClr val="tx2"/>
                  </a:solidFill>
                </a:rPr>
                <a:t>P3-5</a:t>
              </a:r>
              <a:endParaRPr lang="en-US" altLang="ko-KR" b="1" dirty="0" smtClean="0">
                <a:solidFill>
                  <a:schemeClr val="tx2"/>
                </a:solidFill>
              </a:endParaRPr>
            </a:p>
          </p:txBody>
        </p:sp>
        <p:grpSp>
          <p:nvGrpSpPr>
            <p:cNvPr id="21" name="Group 2"/>
            <p:cNvGrpSpPr>
              <a:grpSpLocks/>
            </p:cNvGrpSpPr>
            <p:nvPr/>
          </p:nvGrpSpPr>
          <p:grpSpPr bwMode="auto">
            <a:xfrm>
              <a:off x="2000232" y="5534044"/>
              <a:ext cx="609600" cy="609600"/>
              <a:chOff x="816" y="1872"/>
              <a:chExt cx="384" cy="384"/>
            </a:xfrm>
          </p:grpSpPr>
          <p:sp>
            <p:nvSpPr>
              <p:cNvPr id="168" name="Oval 3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69" name="Oval 4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solidFill>
                <a:srgbClr val="990099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0" name="Oval 5"/>
              <p:cNvSpPr>
                <a:spLocks noChangeArrowheads="1"/>
              </p:cNvSpPr>
              <p:nvPr/>
            </p:nvSpPr>
            <p:spPr bwMode="gray">
              <a:xfrm>
                <a:off x="841" y="1897"/>
                <a:ext cx="334" cy="334"/>
              </a:xfrm>
              <a:prstGeom prst="ellipse">
                <a:avLst/>
              </a:prstGeom>
              <a:solidFill>
                <a:srgbClr val="990099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1" name="Oval 6"/>
              <p:cNvSpPr>
                <a:spLocks noChangeArrowheads="1"/>
              </p:cNvSpPr>
              <p:nvPr/>
            </p:nvSpPr>
            <p:spPr bwMode="gray">
              <a:xfrm>
                <a:off x="866" y="1922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3529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2" name="Oval 7"/>
              <p:cNvSpPr>
                <a:spLocks noChangeArrowheads="1"/>
              </p:cNvSpPr>
              <p:nvPr/>
            </p:nvSpPr>
            <p:spPr bwMode="gray">
              <a:xfrm>
                <a:off x="859" y="1914"/>
                <a:ext cx="300" cy="300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73" name="Oval 8"/>
              <p:cNvSpPr>
                <a:spLocks noChangeArrowheads="1"/>
              </p:cNvSpPr>
              <p:nvPr/>
            </p:nvSpPr>
            <p:spPr bwMode="gray">
              <a:xfrm>
                <a:off x="864" y="1919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4" name="Oval 9"/>
              <p:cNvSpPr>
                <a:spLocks noChangeArrowheads="1"/>
              </p:cNvSpPr>
              <p:nvPr/>
            </p:nvSpPr>
            <p:spPr bwMode="gray">
              <a:xfrm>
                <a:off x="868" y="1921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5" name="Oval 10"/>
              <p:cNvSpPr>
                <a:spLocks noChangeArrowheads="1"/>
              </p:cNvSpPr>
              <p:nvPr/>
            </p:nvSpPr>
            <p:spPr bwMode="gray">
              <a:xfrm>
                <a:off x="871" y="1923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989898"/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6" name="Oval 11"/>
              <p:cNvSpPr>
                <a:spLocks noChangeArrowheads="1"/>
              </p:cNvSpPr>
              <p:nvPr/>
            </p:nvSpPr>
            <p:spPr bwMode="gray">
              <a:xfrm>
                <a:off x="886" y="1931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cxnSp>
          <p:nvCxnSpPr>
            <p:cNvPr id="166" name="直接连接符 165"/>
            <p:cNvCxnSpPr/>
            <p:nvPr/>
          </p:nvCxnSpPr>
          <p:spPr>
            <a:xfrm>
              <a:off x="3967224" y="5819796"/>
              <a:ext cx="3462296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9" name="Text Box 56"/>
          <p:cNvSpPr txBox="1">
            <a:spLocks noChangeArrowheads="1"/>
          </p:cNvSpPr>
          <p:nvPr/>
        </p:nvSpPr>
        <p:spPr bwMode="gray">
          <a:xfrm>
            <a:off x="1643042" y="1357298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 dirty="0" smtClean="0">
                <a:solidFill>
                  <a:srgbClr val="000000"/>
                </a:solidFill>
              </a:rPr>
              <a:t>1</a:t>
            </a:r>
            <a:endParaRPr lang="en-US" altLang="zh-CN" sz="2400" b="1" dirty="0">
              <a:solidFill>
                <a:srgbClr val="00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001024" y="6286520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Page4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500034" y="947978"/>
          <a:ext cx="8358245" cy="5338542"/>
        </p:xfrm>
        <a:graphic>
          <a:graphicData uri="http://schemas.openxmlformats.org/drawingml/2006/table">
            <a:tbl>
              <a:tblPr/>
              <a:tblGrid>
                <a:gridCol w="500066"/>
                <a:gridCol w="1285884"/>
                <a:gridCol w="714380"/>
                <a:gridCol w="3857652"/>
                <a:gridCol w="2000263"/>
              </a:tblGrid>
              <a:tr h="2832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1" kern="0" dirty="0">
                          <a:latin typeface="+mn-ea"/>
                          <a:ea typeface="+mn-ea"/>
                          <a:cs typeface="宋体"/>
                        </a:rPr>
                        <a:t>服务类型</a:t>
                      </a:r>
                      <a:endParaRPr lang="zh-CN" sz="11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1" kern="0" dirty="0">
                          <a:latin typeface="+mn-ea"/>
                          <a:ea typeface="+mn-ea"/>
                          <a:cs typeface="宋体"/>
                        </a:rPr>
                        <a:t>产品单项名称</a:t>
                      </a:r>
                      <a:endParaRPr lang="zh-CN" sz="11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1" kern="0">
                          <a:latin typeface="+mn-ea"/>
                          <a:ea typeface="+mn-ea"/>
                          <a:cs typeface="宋体"/>
                        </a:rPr>
                        <a:t>方案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1" kern="0" dirty="0">
                          <a:latin typeface="+mn-ea"/>
                          <a:ea typeface="+mn-ea"/>
                          <a:cs typeface="宋体"/>
                        </a:rPr>
                        <a:t>服务描述</a:t>
                      </a:r>
                      <a:endParaRPr lang="zh-CN" sz="11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1" kern="0">
                          <a:latin typeface="+mn-ea"/>
                          <a:ea typeface="+mn-ea"/>
                          <a:cs typeface="宋体"/>
                        </a:rPr>
                        <a:t>服务标准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09"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必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选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项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员工入离职管理服务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标准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为员工出具证明并指导其办理各类人事档案、党团关系等人事、组织、档案关系转接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1" kern="0">
                          <a:latin typeface="+mn-ea"/>
                          <a:ea typeface="+mn-ea"/>
                          <a:cs typeface="宋体"/>
                        </a:rPr>
                        <a:t>　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 dirty="0">
                          <a:latin typeface="+mn-ea"/>
                          <a:ea typeface="+mn-ea"/>
                          <a:cs typeface="宋体"/>
                        </a:rPr>
                        <a:t>为员工办理社会保险和住房公积金个人账户的</a:t>
                      </a:r>
                      <a:r>
                        <a:rPr lang="zh-CN" sz="1100" kern="0" dirty="0" smtClean="0">
                          <a:latin typeface="+mn-ea"/>
                          <a:ea typeface="+mn-ea"/>
                          <a:cs typeface="宋体"/>
                        </a:rPr>
                        <a:t>转接</a:t>
                      </a:r>
                      <a:r>
                        <a:rPr lang="zh-CN" altLang="en-US" sz="1100" kern="0" dirty="0" smtClean="0">
                          <a:latin typeface="+mn-ea"/>
                          <a:ea typeface="+mn-ea"/>
                          <a:cs typeface="宋体"/>
                        </a:rPr>
                        <a:t>和</a:t>
                      </a:r>
                      <a:r>
                        <a:rPr lang="zh-CN" sz="1100" kern="0" dirty="0" smtClean="0">
                          <a:latin typeface="+mn-ea"/>
                          <a:ea typeface="+mn-ea"/>
                          <a:cs typeface="宋体"/>
                        </a:rPr>
                        <a:t>咨询</a:t>
                      </a:r>
                      <a:endParaRPr lang="zh-CN" sz="11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b="1" kern="0">
                          <a:latin typeface="+mn-ea"/>
                          <a:ea typeface="+mn-ea"/>
                          <a:cs typeface="宋体"/>
                        </a:rPr>
                        <a:t>　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0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劳动合同管理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标准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指导派遣员工签订劳动合同，并对其进行劳动意识培训，对劳动合同进行统一的管理，到期提醒续签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　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社会保险代理</a:t>
                      </a:r>
                      <a:r>
                        <a:rPr lang="en-US" sz="1100" kern="0">
                          <a:latin typeface="+mn-ea"/>
                          <a:ea typeface="+mn-ea"/>
                          <a:cs typeface="宋体"/>
                        </a:rPr>
                        <a:t>-</a:t>
                      </a: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大户五险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标准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为员工建立和接续社保账户，转入相应保险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每月按时申报、缴费，按需办理社保享受　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为员工申报及缴纳养老、工伤、失业、医疗、生育保险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8320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为员工办理工伤申报、失业金申领手续、医疗保险与生育保险的报销服务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01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住房公积金代理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标准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为员工建立和接续公积金账户，转移原公积金额度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每月按时申报、缴费，按需办理公积金享受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为员工申报及缴纳石家庄市公积金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901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 dirty="0">
                          <a:latin typeface="+mn-ea"/>
                          <a:ea typeface="+mn-ea"/>
                          <a:cs typeface="宋体"/>
                        </a:rPr>
                        <a:t>为员工办理公积金提取、出具公积金贷款证明</a:t>
                      </a:r>
                      <a:endParaRPr lang="zh-CN" sz="11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5689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社保专项事务处理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标准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 dirty="0" smtClean="0">
                          <a:latin typeface="+mn-ea"/>
                          <a:ea typeface="+mn-ea"/>
                          <a:cs typeface="宋体"/>
                        </a:rPr>
                        <a:t>为</a:t>
                      </a:r>
                      <a:r>
                        <a:rPr lang="zh-CN" altLang="en-US" sz="1100" kern="0" dirty="0" smtClean="0">
                          <a:latin typeface="+mn-ea"/>
                          <a:ea typeface="+mn-ea"/>
                          <a:cs typeface="宋体"/>
                        </a:rPr>
                        <a:t>您</a:t>
                      </a:r>
                      <a:r>
                        <a:rPr lang="zh-CN" sz="1100" kern="0" dirty="0" smtClean="0">
                          <a:latin typeface="+mn-ea"/>
                          <a:ea typeface="+mn-ea"/>
                          <a:cs typeface="宋体"/>
                        </a:rPr>
                        <a:t>提供</a:t>
                      </a:r>
                      <a:r>
                        <a:rPr lang="zh-CN" sz="1100" kern="0" dirty="0">
                          <a:latin typeface="+mn-ea"/>
                          <a:ea typeface="+mn-ea"/>
                          <a:cs typeface="宋体"/>
                        </a:rPr>
                        <a:t>当地社保政策的解答、相关社保纠纷的处理意见</a:t>
                      </a:r>
                      <a:endParaRPr lang="zh-CN" sz="11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　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19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工资核算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标准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 dirty="0" smtClean="0">
                          <a:latin typeface="+mn-ea"/>
                          <a:ea typeface="+mn-ea"/>
                          <a:cs typeface="宋体"/>
                        </a:rPr>
                        <a:t>根据</a:t>
                      </a:r>
                      <a:r>
                        <a:rPr lang="zh-CN" altLang="en-US" sz="1100" kern="0" dirty="0" smtClean="0">
                          <a:latin typeface="+mn-ea"/>
                          <a:ea typeface="+mn-ea"/>
                          <a:cs typeface="宋体"/>
                        </a:rPr>
                        <a:t>您</a:t>
                      </a:r>
                      <a:r>
                        <a:rPr lang="zh-CN" sz="1100" kern="0" dirty="0" smtClean="0">
                          <a:latin typeface="+mn-ea"/>
                          <a:ea typeface="+mn-ea"/>
                          <a:cs typeface="宋体"/>
                        </a:rPr>
                        <a:t>提供</a:t>
                      </a:r>
                      <a:r>
                        <a:rPr lang="zh-CN" sz="1100" kern="0" dirty="0">
                          <a:latin typeface="+mn-ea"/>
                          <a:ea typeface="+mn-ea"/>
                          <a:cs typeface="宋体"/>
                        </a:rPr>
                        <a:t>的工资表，计算个人所得税及社保扣款后的实发工资</a:t>
                      </a:r>
                      <a:endParaRPr lang="zh-CN" sz="11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 dirty="0">
                          <a:latin typeface="+mn-ea"/>
                          <a:ea typeface="+mn-ea"/>
                          <a:cs typeface="宋体"/>
                        </a:rPr>
                        <a:t>每月</a:t>
                      </a:r>
                      <a:r>
                        <a:rPr lang="zh-CN" sz="1100" kern="0" dirty="0" smtClean="0">
                          <a:latin typeface="+mn-ea"/>
                          <a:ea typeface="+mn-ea"/>
                          <a:cs typeface="宋体"/>
                        </a:rPr>
                        <a:t>为</a:t>
                      </a:r>
                      <a:r>
                        <a:rPr lang="zh-CN" altLang="en-US" sz="1100" kern="0" dirty="0" smtClean="0">
                          <a:latin typeface="+mn-ea"/>
                          <a:ea typeface="+mn-ea"/>
                          <a:cs typeface="宋体"/>
                        </a:rPr>
                        <a:t>您</a:t>
                      </a:r>
                      <a:r>
                        <a:rPr lang="zh-CN" sz="1100" kern="0" dirty="0" smtClean="0">
                          <a:latin typeface="+mn-ea"/>
                          <a:ea typeface="+mn-ea"/>
                          <a:cs typeface="宋体"/>
                        </a:rPr>
                        <a:t>提供</a:t>
                      </a:r>
                      <a:r>
                        <a:rPr lang="zh-CN" sz="1100" kern="0" dirty="0">
                          <a:latin typeface="+mn-ea"/>
                          <a:ea typeface="+mn-ea"/>
                          <a:cs typeface="宋体"/>
                        </a:rPr>
                        <a:t>固定版本费用表和工资表各一份</a:t>
                      </a:r>
                      <a:endParaRPr lang="zh-CN" sz="11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4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工资发放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本地发本地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 dirty="0">
                          <a:latin typeface="+mn-ea"/>
                          <a:ea typeface="+mn-ea"/>
                          <a:cs typeface="宋体"/>
                        </a:rPr>
                        <a:t>根据最终工资数据表，转换为银行要求格式，并由石家庄当地银行发放到员工当地的银行账户中</a:t>
                      </a:r>
                      <a:endParaRPr lang="zh-CN" sz="11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latin typeface="+mn-ea"/>
                          <a:ea typeface="+mn-ea"/>
                          <a:cs typeface="宋体"/>
                        </a:rPr>
                        <a:t>1</a:t>
                      </a:r>
                      <a:r>
                        <a:rPr lang="zh-CN" sz="1100" kern="0" dirty="0">
                          <a:latin typeface="+mn-ea"/>
                          <a:ea typeface="+mn-ea"/>
                          <a:cs typeface="宋体"/>
                        </a:rPr>
                        <a:t>、所有银行均可发放，其中邮政、光大、建行、工行、中行无手续费</a:t>
                      </a:r>
                      <a:r>
                        <a:rPr lang="en-US" sz="1100" kern="0" dirty="0">
                          <a:latin typeface="+mn-ea"/>
                          <a:ea typeface="+mn-ea"/>
                          <a:cs typeface="宋体"/>
                        </a:rPr>
                        <a:t> 2</a:t>
                      </a:r>
                      <a:r>
                        <a:rPr lang="zh-CN" sz="1100" kern="0" dirty="0">
                          <a:latin typeface="+mn-ea"/>
                          <a:ea typeface="+mn-ea"/>
                          <a:cs typeface="宋体"/>
                        </a:rPr>
                        <a:t>、每天上、下午各一次</a:t>
                      </a:r>
                      <a:r>
                        <a:rPr lang="en-US" sz="1100" kern="0" dirty="0">
                          <a:latin typeface="+mn-ea"/>
                          <a:ea typeface="+mn-ea"/>
                          <a:cs typeface="宋体"/>
                        </a:rPr>
                        <a:t>3</a:t>
                      </a:r>
                      <a:r>
                        <a:rPr lang="zh-CN" sz="1100" kern="0" dirty="0">
                          <a:latin typeface="+mn-ea"/>
                          <a:ea typeface="+mn-ea"/>
                          <a:cs typeface="宋体"/>
                        </a:rPr>
                        <a:t>、到账时间多为</a:t>
                      </a:r>
                      <a:r>
                        <a:rPr lang="en-US" sz="1100" kern="0" dirty="0">
                          <a:latin typeface="+mn-ea"/>
                          <a:ea typeface="+mn-ea"/>
                          <a:cs typeface="宋体"/>
                        </a:rPr>
                        <a:t>1-2</a:t>
                      </a:r>
                      <a:r>
                        <a:rPr lang="zh-CN" sz="1100" kern="0" dirty="0">
                          <a:latin typeface="+mn-ea"/>
                          <a:ea typeface="+mn-ea"/>
                          <a:cs typeface="宋体"/>
                        </a:rPr>
                        <a:t>个工作日，其中邮政为</a:t>
                      </a:r>
                      <a:r>
                        <a:rPr lang="en-US" sz="1100" kern="0" dirty="0">
                          <a:latin typeface="+mn-ea"/>
                          <a:ea typeface="+mn-ea"/>
                          <a:cs typeface="宋体"/>
                        </a:rPr>
                        <a:t>2-3</a:t>
                      </a:r>
                      <a:r>
                        <a:rPr lang="zh-CN" sz="1100" kern="0" dirty="0">
                          <a:latin typeface="+mn-ea"/>
                          <a:ea typeface="+mn-ea"/>
                          <a:cs typeface="宋体"/>
                        </a:rPr>
                        <a:t>个工作日</a:t>
                      </a:r>
                      <a:endParaRPr lang="zh-CN" sz="11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61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可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选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项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工资单制作与发放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配置模板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根据生成的数据进行配置模板的工资单制作并进行发放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每月不超过两次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到账通知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搜才提醒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将工资发放情况通过搜才短信形式提醒到员工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使用短信平台发放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18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增值服务项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人事档案管理服务——基础档案管理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标准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接收办理员工转移过来的人事档案、党团关系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　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11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为员工整理、增加档案资料，按政策要求提供转正定级、调资等服务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　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0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CN" sz="1100" kern="0">
                          <a:latin typeface="+mn-ea"/>
                          <a:ea typeface="+mn-ea"/>
                          <a:cs typeface="宋体"/>
                        </a:rPr>
                        <a:t>出具以档案为基础的相关证明等档案相关服务</a:t>
                      </a:r>
                      <a:endParaRPr lang="zh-CN" sz="1100" kern="10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100" kern="0" dirty="0">
                          <a:latin typeface="+mn-ea"/>
                          <a:ea typeface="+mn-ea"/>
                          <a:cs typeface="宋体"/>
                        </a:rPr>
                        <a:t>　</a:t>
                      </a:r>
                      <a:endParaRPr lang="zh-CN" sz="1100" kern="100" dirty="0"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47201" marR="472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Box 155"/>
          <p:cNvSpPr txBox="1"/>
          <p:nvPr/>
        </p:nvSpPr>
        <p:spPr>
          <a:xfrm>
            <a:off x="4071934" y="895633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+mn-ea"/>
                <a:ea typeface="+mn-ea"/>
              </a:rPr>
              <a:t>目</a:t>
            </a:r>
            <a:r>
              <a:rPr lang="en-US" altLang="zh-CN" sz="2400" b="1" dirty="0" smtClean="0">
                <a:latin typeface="+mn-ea"/>
                <a:ea typeface="+mn-ea"/>
              </a:rPr>
              <a:t>    </a:t>
            </a:r>
            <a:r>
              <a:rPr lang="zh-CN" altLang="en-US" sz="2400" b="1" dirty="0" smtClean="0">
                <a:latin typeface="+mn-ea"/>
                <a:ea typeface="+mn-ea"/>
              </a:rPr>
              <a:t>录</a:t>
            </a:r>
            <a:endParaRPr lang="zh-CN" altLang="en-US" sz="2400" b="1" dirty="0">
              <a:latin typeface="+mn-ea"/>
              <a:ea typeface="+mn-ea"/>
            </a:endParaRPr>
          </a:p>
        </p:txBody>
      </p:sp>
      <p:grpSp>
        <p:nvGrpSpPr>
          <p:cNvPr id="2" name="组合 179"/>
          <p:cNvGrpSpPr/>
          <p:nvPr/>
        </p:nvGrpSpPr>
        <p:grpSpPr>
          <a:xfrm>
            <a:off x="1500166" y="1962144"/>
            <a:ext cx="6429420" cy="4110062"/>
            <a:chOff x="1928794" y="1357298"/>
            <a:chExt cx="6429420" cy="4110062"/>
          </a:xfrm>
        </p:grpSpPr>
        <p:grpSp>
          <p:nvGrpSpPr>
            <p:cNvPr id="3" name="组合 150"/>
            <p:cNvGrpSpPr/>
            <p:nvPr/>
          </p:nvGrpSpPr>
          <p:grpSpPr>
            <a:xfrm>
              <a:off x="1933575" y="2033582"/>
              <a:ext cx="6353201" cy="609600"/>
              <a:chOff x="2005013" y="2028809"/>
              <a:chExt cx="6353201" cy="609600"/>
            </a:xfrm>
          </p:grpSpPr>
          <p:grpSp>
            <p:nvGrpSpPr>
              <p:cNvPr id="4" name="Group 12"/>
              <p:cNvGrpSpPr>
                <a:grpSpLocks/>
              </p:cNvGrpSpPr>
              <p:nvPr/>
            </p:nvGrpSpPr>
            <p:grpSpPr bwMode="auto">
              <a:xfrm>
                <a:off x="2005013" y="2028809"/>
                <a:ext cx="609600" cy="609600"/>
                <a:chOff x="816" y="1872"/>
                <a:chExt cx="384" cy="384"/>
              </a:xfrm>
            </p:grpSpPr>
            <p:sp>
              <p:nvSpPr>
                <p:cNvPr id="65549" name="Oval 13"/>
                <p:cNvSpPr>
                  <a:spLocks noChangeArrowheads="1"/>
                </p:cNvSpPr>
                <p:nvPr/>
              </p:nvSpPr>
              <p:spPr bwMode="gray">
                <a:xfrm>
                  <a:off x="816" y="187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gamma/>
                        <a:tint val="0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0" name="Oval 14"/>
                <p:cNvSpPr>
                  <a:spLocks noChangeArrowheads="1"/>
                </p:cNvSpPr>
                <p:nvPr/>
              </p:nvSpPr>
              <p:spPr bwMode="gray">
                <a:xfrm>
                  <a:off x="816" y="1872"/>
                  <a:ext cx="384" cy="384"/>
                </a:xfrm>
                <a:prstGeom prst="ellipse">
                  <a:avLst/>
                </a:prstGeom>
                <a:solidFill>
                  <a:srgbClr val="990099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1" name="Oval 15"/>
                <p:cNvSpPr>
                  <a:spLocks noChangeArrowheads="1"/>
                </p:cNvSpPr>
                <p:nvPr/>
              </p:nvSpPr>
              <p:spPr bwMode="gray">
                <a:xfrm>
                  <a:off x="841" y="1897"/>
                  <a:ext cx="334" cy="334"/>
                </a:xfrm>
                <a:prstGeom prst="ellipse">
                  <a:avLst/>
                </a:prstGeom>
                <a:solidFill>
                  <a:srgbClr val="990099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2" name="Oval 16"/>
                <p:cNvSpPr>
                  <a:spLocks noChangeArrowheads="1"/>
                </p:cNvSpPr>
                <p:nvPr/>
              </p:nvSpPr>
              <p:spPr bwMode="gray">
                <a:xfrm>
                  <a:off x="866" y="1922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gamma/>
                        <a:shade val="63529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10292" name="Oval 17"/>
                <p:cNvSpPr>
                  <a:spLocks noChangeArrowheads="1"/>
                </p:cNvSpPr>
                <p:nvPr/>
              </p:nvSpPr>
              <p:spPr bwMode="gray">
                <a:xfrm>
                  <a:off x="859" y="1914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293" name="Oval 18"/>
                <p:cNvSpPr>
                  <a:spLocks noChangeArrowheads="1"/>
                </p:cNvSpPr>
                <p:nvPr/>
              </p:nvSpPr>
              <p:spPr bwMode="gray">
                <a:xfrm>
                  <a:off x="864" y="191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595959"/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4" name="Oval 19"/>
                <p:cNvSpPr>
                  <a:spLocks noChangeArrowheads="1"/>
                </p:cNvSpPr>
                <p:nvPr/>
              </p:nvSpPr>
              <p:spPr bwMode="gray">
                <a:xfrm>
                  <a:off x="868" y="192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E9E9E9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5" name="Oval 20"/>
                <p:cNvSpPr>
                  <a:spLocks noChangeArrowheads="1"/>
                </p:cNvSpPr>
                <p:nvPr/>
              </p:nvSpPr>
              <p:spPr bwMode="gray">
                <a:xfrm>
                  <a:off x="871" y="192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89898"/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6" name="Oval 21"/>
                <p:cNvSpPr>
                  <a:spLocks noChangeArrowheads="1"/>
                </p:cNvSpPr>
                <p:nvPr/>
              </p:nvSpPr>
              <p:spPr bwMode="gray">
                <a:xfrm>
                  <a:off x="886" y="193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C0C0C0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0245" name="Text Box 26"/>
              <p:cNvSpPr txBox="1">
                <a:spLocks noChangeArrowheads="1"/>
              </p:cNvSpPr>
              <p:nvPr/>
            </p:nvSpPr>
            <p:spPr bwMode="auto">
              <a:xfrm>
                <a:off x="2743200" y="2133519"/>
                <a:ext cx="5615014" cy="4001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搜才劳务派遣产品应用背景                       </a:t>
                </a:r>
                <a:r>
                  <a:rPr lang="en-US" altLang="zh-CN" b="1" dirty="0" smtClean="0">
                    <a:solidFill>
                      <a:schemeClr val="tx2"/>
                    </a:solidFill>
                  </a:rPr>
                  <a:t>P9-10</a:t>
                </a:r>
              </a:p>
            </p:txBody>
          </p:sp>
          <p:sp>
            <p:nvSpPr>
              <p:cNvPr id="10246" name="Text Box 42"/>
              <p:cNvSpPr txBox="1">
                <a:spLocks noChangeArrowheads="1"/>
              </p:cNvSpPr>
              <p:nvPr/>
            </p:nvSpPr>
            <p:spPr bwMode="gray">
              <a:xfrm>
                <a:off x="2133600" y="2112946"/>
                <a:ext cx="354013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3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21" name="直接连接符 120"/>
              <p:cNvCxnSpPr/>
              <p:nvPr/>
            </p:nvCxnSpPr>
            <p:spPr>
              <a:xfrm>
                <a:off x="6000760" y="2319315"/>
                <a:ext cx="135732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" name="矩形 139"/>
              <p:cNvSpPr/>
              <p:nvPr/>
            </p:nvSpPr>
            <p:spPr>
              <a:xfrm>
                <a:off x="7415119" y="2105001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5" name="组合 151"/>
            <p:cNvGrpSpPr/>
            <p:nvPr/>
          </p:nvGrpSpPr>
          <p:grpSpPr>
            <a:xfrm>
              <a:off x="1928794" y="2747962"/>
              <a:ext cx="6429420" cy="609600"/>
              <a:chOff x="2000232" y="2857496"/>
              <a:chExt cx="6429420" cy="609600"/>
            </a:xfrm>
          </p:grpSpPr>
          <p:sp>
            <p:nvSpPr>
              <p:cNvPr id="10252" name="Text Box 28"/>
              <p:cNvSpPr txBox="1">
                <a:spLocks noChangeArrowheads="1"/>
              </p:cNvSpPr>
              <p:nvPr/>
            </p:nvSpPr>
            <p:spPr bwMode="auto">
              <a:xfrm>
                <a:off x="2743200" y="2949559"/>
                <a:ext cx="5686452" cy="4001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搜才劳务派遣产品服务内容                       </a:t>
                </a:r>
                <a:r>
                  <a:rPr lang="en-US" altLang="zh-CN" b="1" dirty="0" smtClean="0">
                    <a:solidFill>
                      <a:schemeClr val="tx2"/>
                    </a:solidFill>
                  </a:rPr>
                  <a:t>P11-12</a:t>
                </a:r>
              </a:p>
            </p:txBody>
          </p:sp>
          <p:grpSp>
            <p:nvGrpSpPr>
              <p:cNvPr id="6" name="组合 69"/>
              <p:cNvGrpSpPr/>
              <p:nvPr/>
            </p:nvGrpSpPr>
            <p:grpSpPr>
              <a:xfrm>
                <a:off x="2000232" y="2857496"/>
                <a:ext cx="609600" cy="609600"/>
                <a:chOff x="2022475" y="2911459"/>
                <a:chExt cx="609600" cy="609600"/>
              </a:xfrm>
            </p:grpSpPr>
            <p:grpSp>
              <p:nvGrpSpPr>
                <p:cNvPr id="7" name="Group 57"/>
                <p:cNvGrpSpPr>
                  <a:grpSpLocks/>
                </p:cNvGrpSpPr>
                <p:nvPr/>
              </p:nvGrpSpPr>
              <p:grpSpPr bwMode="auto">
                <a:xfrm>
                  <a:off x="2022475" y="2911459"/>
                  <a:ext cx="609600" cy="609600"/>
                  <a:chOff x="1274" y="2437"/>
                  <a:chExt cx="384" cy="384"/>
                </a:xfrm>
              </p:grpSpPr>
              <p:sp>
                <p:nvSpPr>
                  <p:cNvPr id="10269" name="Text Box 46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10270" name="Oval 47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65584" name="Oval 48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85" name="Oval 49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86" name="Oval 50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74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5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6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7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8" name="Oval 55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254" name="Text Box 56"/>
                <p:cNvSpPr txBox="1">
                  <a:spLocks noChangeArrowheads="1"/>
                </p:cNvSpPr>
                <p:nvPr/>
              </p:nvSpPr>
              <p:spPr bwMode="gray">
                <a:xfrm>
                  <a:off x="2147888" y="3005121"/>
                  <a:ext cx="354012" cy="4572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zh-CN" sz="2400" b="1" dirty="0" smtClean="0">
                      <a:solidFill>
                        <a:srgbClr val="000000"/>
                      </a:solidFill>
                    </a:rPr>
                    <a:t>4</a:t>
                  </a:r>
                  <a:endParaRPr lang="en-US" altLang="zh-CN" sz="2400" b="1" dirty="0">
                    <a:solidFill>
                      <a:srgbClr val="000000"/>
                    </a:solidFill>
                  </a:endParaRPr>
                </a:p>
              </p:txBody>
            </p:sp>
          </p:grpSp>
          <p:cxnSp>
            <p:nvCxnSpPr>
              <p:cNvPr id="125" name="直接连接符 124"/>
              <p:cNvCxnSpPr/>
              <p:nvPr/>
            </p:nvCxnSpPr>
            <p:spPr>
              <a:xfrm>
                <a:off x="5929322" y="3148002"/>
                <a:ext cx="1643074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矩形 140"/>
              <p:cNvSpPr/>
              <p:nvPr/>
            </p:nvSpPr>
            <p:spPr>
              <a:xfrm>
                <a:off x="7429520" y="2933688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8" name="组合 153"/>
            <p:cNvGrpSpPr/>
            <p:nvPr/>
          </p:nvGrpSpPr>
          <p:grpSpPr>
            <a:xfrm>
              <a:off x="1928797" y="4143380"/>
              <a:ext cx="6357744" cy="609600"/>
              <a:chOff x="2000235" y="4786322"/>
              <a:chExt cx="6357744" cy="609600"/>
            </a:xfrm>
          </p:grpSpPr>
          <p:grpSp>
            <p:nvGrpSpPr>
              <p:cNvPr id="9" name="组合 70"/>
              <p:cNvGrpSpPr/>
              <p:nvPr/>
            </p:nvGrpSpPr>
            <p:grpSpPr>
              <a:xfrm>
                <a:off x="2000235" y="4786322"/>
                <a:ext cx="609601" cy="609600"/>
                <a:chOff x="2022478" y="2911459"/>
                <a:chExt cx="609601" cy="609600"/>
              </a:xfrm>
            </p:grpSpPr>
            <p:grpSp>
              <p:nvGrpSpPr>
                <p:cNvPr id="10" name="Group 57"/>
                <p:cNvGrpSpPr>
                  <a:grpSpLocks/>
                </p:cNvGrpSpPr>
                <p:nvPr/>
              </p:nvGrpSpPr>
              <p:grpSpPr bwMode="auto">
                <a:xfrm>
                  <a:off x="2022478" y="2911459"/>
                  <a:ext cx="609601" cy="609600"/>
                  <a:chOff x="1274" y="2437"/>
                  <a:chExt cx="384" cy="384"/>
                </a:xfrm>
              </p:grpSpPr>
              <p:sp>
                <p:nvSpPr>
                  <p:cNvPr id="75" name="Text Box 46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76" name="Oval 47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77" name="Oval 48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78" name="Oval 49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79" name="Oval 50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80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1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2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3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4" name="Oval 55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74" name="Text Box 56"/>
                <p:cNvSpPr txBox="1">
                  <a:spLocks noChangeArrowheads="1"/>
                </p:cNvSpPr>
                <p:nvPr/>
              </p:nvSpPr>
              <p:spPr bwMode="gray">
                <a:xfrm>
                  <a:off x="2147888" y="3005121"/>
                  <a:ext cx="354012" cy="4572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zh-CN" sz="2400" b="1" dirty="0" smtClean="0">
                      <a:solidFill>
                        <a:srgbClr val="000000"/>
                      </a:solidFill>
                    </a:rPr>
                    <a:t>6</a:t>
                  </a:r>
                  <a:endParaRPr lang="en-US" altLang="zh-CN" sz="2400" b="1" dirty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5" name="矩形 84"/>
              <p:cNvSpPr/>
              <p:nvPr/>
            </p:nvSpPr>
            <p:spPr>
              <a:xfrm>
                <a:off x="2714612" y="4929198"/>
                <a:ext cx="457208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latinLnBrk="1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搜才劳务派遣产品客户获取的服务价值</a:t>
                </a:r>
                <a:endParaRPr lang="en-US" altLang="ko-KR" sz="2000" b="1" dirty="0" smtClean="0">
                  <a:solidFill>
                    <a:schemeClr val="tx2"/>
                  </a:solidFill>
                </a:endParaRPr>
              </a:p>
            </p:txBody>
          </p:sp>
          <p:cxnSp>
            <p:nvCxnSpPr>
              <p:cNvPr id="123" name="直接连接符 122"/>
              <p:cNvCxnSpPr/>
              <p:nvPr/>
            </p:nvCxnSpPr>
            <p:spPr>
              <a:xfrm>
                <a:off x="7143768" y="5141924"/>
                <a:ext cx="35719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矩形 142"/>
              <p:cNvSpPr/>
              <p:nvPr/>
            </p:nvSpPr>
            <p:spPr>
              <a:xfrm>
                <a:off x="7429520" y="4929198"/>
                <a:ext cx="9284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b="1" dirty="0" smtClean="0">
                    <a:solidFill>
                      <a:schemeClr val="tx2"/>
                    </a:solidFill>
                  </a:rPr>
                  <a:t>P16-17</a:t>
                </a:r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11" name="组合 157"/>
            <p:cNvGrpSpPr/>
            <p:nvPr/>
          </p:nvGrpSpPr>
          <p:grpSpPr>
            <a:xfrm>
              <a:off x="1931987" y="1357298"/>
              <a:ext cx="6211913" cy="609600"/>
              <a:chOff x="2003425" y="1214422"/>
              <a:chExt cx="6211913" cy="609600"/>
            </a:xfrm>
          </p:grpSpPr>
          <p:grpSp>
            <p:nvGrpSpPr>
              <p:cNvPr id="12" name="组合 156"/>
              <p:cNvGrpSpPr/>
              <p:nvPr/>
            </p:nvGrpSpPr>
            <p:grpSpPr>
              <a:xfrm>
                <a:off x="2003425" y="1214422"/>
                <a:ext cx="6211913" cy="609600"/>
                <a:chOff x="2003425" y="1176321"/>
                <a:chExt cx="6211913" cy="609600"/>
              </a:xfrm>
            </p:grpSpPr>
            <p:sp>
              <p:nvSpPr>
                <p:cNvPr id="1025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743200" y="1257288"/>
                  <a:ext cx="5472138" cy="40011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eaLnBrk="0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搜才劳务派遣业务简介                               </a:t>
                  </a:r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P6-8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13" name="Group 58"/>
                <p:cNvGrpSpPr>
                  <a:grpSpLocks/>
                </p:cNvGrpSpPr>
                <p:nvPr/>
              </p:nvGrpSpPr>
              <p:grpSpPr bwMode="auto">
                <a:xfrm>
                  <a:off x="2003425" y="1176321"/>
                  <a:ext cx="609600" cy="609600"/>
                  <a:chOff x="1274" y="2437"/>
                  <a:chExt cx="384" cy="384"/>
                </a:xfrm>
              </p:grpSpPr>
              <p:sp>
                <p:nvSpPr>
                  <p:cNvPr id="10259" name="Text Box 59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10260" name="Oval 60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65597" name="Oval 61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98" name="Oval 62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99" name="Oval 63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64" name="Oval 64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5" name="Oval 65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6" name="Oval 66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7" name="Oval 67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8" name="Oval 68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cxnSp>
              <p:nvCxnSpPr>
                <p:cNvPr id="119" name="直接连接符 118"/>
                <p:cNvCxnSpPr/>
                <p:nvPr/>
              </p:nvCxnSpPr>
              <p:spPr>
                <a:xfrm>
                  <a:off x="5500694" y="1428731"/>
                  <a:ext cx="2000264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258" name="Text Box 69"/>
              <p:cNvSpPr txBox="1">
                <a:spLocks noChangeArrowheads="1"/>
              </p:cNvSpPr>
              <p:nvPr/>
            </p:nvSpPr>
            <p:spPr bwMode="gray">
              <a:xfrm>
                <a:off x="2128838" y="1269984"/>
                <a:ext cx="354012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2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" name="组合 176"/>
            <p:cNvGrpSpPr/>
            <p:nvPr/>
          </p:nvGrpSpPr>
          <p:grpSpPr>
            <a:xfrm>
              <a:off x="1928794" y="3462342"/>
              <a:ext cx="6429420" cy="609600"/>
              <a:chOff x="1928794" y="3286124"/>
              <a:chExt cx="6429420" cy="609600"/>
            </a:xfrm>
          </p:grpSpPr>
          <p:grpSp>
            <p:nvGrpSpPr>
              <p:cNvPr id="15" name="组合 152"/>
              <p:cNvGrpSpPr/>
              <p:nvPr/>
            </p:nvGrpSpPr>
            <p:grpSpPr>
              <a:xfrm>
                <a:off x="1928794" y="3286124"/>
                <a:ext cx="6429420" cy="609600"/>
                <a:chOff x="2000232" y="3786190"/>
                <a:chExt cx="6429420" cy="609600"/>
              </a:xfrm>
            </p:grpSpPr>
            <p:grpSp>
              <p:nvGrpSpPr>
                <p:cNvPr id="16" name="Group 2"/>
                <p:cNvGrpSpPr>
                  <a:grpSpLocks/>
                </p:cNvGrpSpPr>
                <p:nvPr/>
              </p:nvGrpSpPr>
              <p:grpSpPr bwMode="auto">
                <a:xfrm>
                  <a:off x="2000232" y="3786190"/>
                  <a:ext cx="609600" cy="609600"/>
                  <a:chOff x="816" y="1872"/>
                  <a:chExt cx="384" cy="384"/>
                </a:xfrm>
              </p:grpSpPr>
              <p:sp>
                <p:nvSpPr>
                  <p:cNvPr id="65539" name="Oval 3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0" name="Oval 4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1" name="Oval 5"/>
                  <p:cNvSpPr>
                    <a:spLocks noChangeArrowheads="1"/>
                  </p:cNvSpPr>
                  <p:nvPr/>
                </p:nvSpPr>
                <p:spPr bwMode="gray">
                  <a:xfrm>
                    <a:off x="841" y="1897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2" name="Oval 6"/>
                  <p:cNvSpPr>
                    <a:spLocks noChangeArrowheads="1"/>
                  </p:cNvSpPr>
                  <p:nvPr/>
                </p:nvSpPr>
                <p:spPr bwMode="gray">
                  <a:xfrm>
                    <a:off x="866" y="192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shade val="63529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83" name="Oval 7"/>
                  <p:cNvSpPr>
                    <a:spLocks noChangeArrowheads="1"/>
                  </p:cNvSpPr>
                  <p:nvPr/>
                </p:nvSpPr>
                <p:spPr bwMode="gray">
                  <a:xfrm>
                    <a:off x="859" y="1914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4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864" y="1919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5" name="Oval 9"/>
                  <p:cNvSpPr>
                    <a:spLocks noChangeArrowheads="1"/>
                  </p:cNvSpPr>
                  <p:nvPr/>
                </p:nvSpPr>
                <p:spPr bwMode="gray">
                  <a:xfrm>
                    <a:off x="868" y="1921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6" name="Oval 10"/>
                  <p:cNvSpPr>
                    <a:spLocks noChangeArrowheads="1"/>
                  </p:cNvSpPr>
                  <p:nvPr/>
                </p:nvSpPr>
                <p:spPr bwMode="gray">
                  <a:xfrm>
                    <a:off x="871" y="1923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7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886" y="1931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249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714612" y="3929066"/>
                  <a:ext cx="5715040" cy="40011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eaLnBrk="0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搜才劳务派遣产品客户服务流程                </a:t>
                  </a:r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P13-15</a:t>
                  </a:r>
                </a:p>
              </p:txBody>
            </p:sp>
            <p:cxnSp>
              <p:nvCxnSpPr>
                <p:cNvPr id="124" name="直接连接符 123"/>
                <p:cNvCxnSpPr>
                  <a:endCxn id="142" idx="1"/>
                </p:cNvCxnSpPr>
                <p:nvPr/>
              </p:nvCxnSpPr>
              <p:spPr>
                <a:xfrm flipV="1">
                  <a:off x="6429388" y="4113732"/>
                  <a:ext cx="1000367" cy="2806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2" name="矩形 141"/>
                <p:cNvSpPr/>
                <p:nvPr/>
              </p:nvSpPr>
              <p:spPr>
                <a:xfrm>
                  <a:off x="7429755" y="3929066"/>
                  <a:ext cx="18473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10250" name="Text Box 43"/>
              <p:cNvSpPr txBox="1">
                <a:spLocks noChangeArrowheads="1"/>
              </p:cNvSpPr>
              <p:nvPr/>
            </p:nvSpPr>
            <p:spPr bwMode="gray">
              <a:xfrm>
                <a:off x="2071670" y="3357562"/>
                <a:ext cx="354013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5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7" name="组合 177"/>
            <p:cNvGrpSpPr/>
            <p:nvPr/>
          </p:nvGrpSpPr>
          <p:grpSpPr>
            <a:xfrm>
              <a:off x="1928794" y="4857760"/>
              <a:ext cx="6357982" cy="609600"/>
              <a:chOff x="1928794" y="4857760"/>
              <a:chExt cx="6357982" cy="609600"/>
            </a:xfrm>
          </p:grpSpPr>
          <p:grpSp>
            <p:nvGrpSpPr>
              <p:cNvPr id="18" name="组合 154"/>
              <p:cNvGrpSpPr/>
              <p:nvPr/>
            </p:nvGrpSpPr>
            <p:grpSpPr>
              <a:xfrm>
                <a:off x="1928794" y="4857760"/>
                <a:ext cx="6357982" cy="609600"/>
                <a:chOff x="2000232" y="5534044"/>
                <a:chExt cx="6357982" cy="609600"/>
              </a:xfrm>
            </p:grpSpPr>
            <p:sp>
              <p:nvSpPr>
                <p:cNvPr id="86" name="矩形 85"/>
                <p:cNvSpPr/>
                <p:nvPr/>
              </p:nvSpPr>
              <p:spPr>
                <a:xfrm>
                  <a:off x="2714612" y="5643578"/>
                  <a:ext cx="276550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latinLnBrk="1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搜才劳务派遣产品特色</a:t>
                  </a:r>
                  <a:endParaRPr lang="en-US" altLang="ko-KR" sz="2000" b="1" dirty="0" smtClean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19" name="Group 2"/>
                <p:cNvGrpSpPr>
                  <a:grpSpLocks/>
                </p:cNvGrpSpPr>
                <p:nvPr/>
              </p:nvGrpSpPr>
              <p:grpSpPr bwMode="auto">
                <a:xfrm>
                  <a:off x="2000232" y="5534044"/>
                  <a:ext cx="609600" cy="609600"/>
                  <a:chOff x="816" y="1872"/>
                  <a:chExt cx="384" cy="384"/>
                </a:xfrm>
              </p:grpSpPr>
              <p:sp>
                <p:nvSpPr>
                  <p:cNvPr id="102" name="Oval 3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3" name="Oval 4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4" name="Oval 5"/>
                  <p:cNvSpPr>
                    <a:spLocks noChangeArrowheads="1"/>
                  </p:cNvSpPr>
                  <p:nvPr/>
                </p:nvSpPr>
                <p:spPr bwMode="gray">
                  <a:xfrm>
                    <a:off x="841" y="1897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5" name="Oval 6"/>
                  <p:cNvSpPr>
                    <a:spLocks noChangeArrowheads="1"/>
                  </p:cNvSpPr>
                  <p:nvPr/>
                </p:nvSpPr>
                <p:spPr bwMode="gray">
                  <a:xfrm>
                    <a:off x="866" y="192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shade val="63529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6" name="Oval 7"/>
                  <p:cNvSpPr>
                    <a:spLocks noChangeArrowheads="1"/>
                  </p:cNvSpPr>
                  <p:nvPr/>
                </p:nvSpPr>
                <p:spPr bwMode="gray">
                  <a:xfrm>
                    <a:off x="859" y="1914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7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864" y="1919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8" name="Oval 9"/>
                  <p:cNvSpPr>
                    <a:spLocks noChangeArrowheads="1"/>
                  </p:cNvSpPr>
                  <p:nvPr/>
                </p:nvSpPr>
                <p:spPr bwMode="gray">
                  <a:xfrm>
                    <a:off x="868" y="1921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9" name="Oval 10"/>
                  <p:cNvSpPr>
                    <a:spLocks noChangeArrowheads="1"/>
                  </p:cNvSpPr>
                  <p:nvPr/>
                </p:nvSpPr>
                <p:spPr bwMode="gray">
                  <a:xfrm>
                    <a:off x="871" y="1923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0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886" y="1931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cxnSp>
              <p:nvCxnSpPr>
                <p:cNvPr id="122" name="直接连接符 121"/>
                <p:cNvCxnSpPr/>
                <p:nvPr/>
              </p:nvCxnSpPr>
              <p:spPr>
                <a:xfrm>
                  <a:off x="5500694" y="5856304"/>
                  <a:ext cx="2000264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4" name="矩形 143"/>
                <p:cNvSpPr/>
                <p:nvPr/>
              </p:nvSpPr>
              <p:spPr>
                <a:xfrm>
                  <a:off x="7429755" y="5643578"/>
                  <a:ext cx="92845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P18-19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111" name="Text Box 56"/>
              <p:cNvSpPr txBox="1">
                <a:spLocks noChangeArrowheads="1"/>
              </p:cNvSpPr>
              <p:nvPr/>
            </p:nvSpPr>
            <p:spPr bwMode="gray">
              <a:xfrm>
                <a:off x="2071670" y="4929198"/>
                <a:ext cx="354012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7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0" name="组合 162"/>
          <p:cNvGrpSpPr/>
          <p:nvPr/>
        </p:nvGrpSpPr>
        <p:grpSpPr>
          <a:xfrm>
            <a:off x="1500166" y="1285860"/>
            <a:ext cx="6155247" cy="609600"/>
            <a:chOff x="2000232" y="5534044"/>
            <a:chExt cx="6155247" cy="609600"/>
          </a:xfrm>
        </p:grpSpPr>
        <p:sp>
          <p:nvSpPr>
            <p:cNvPr id="164" name="矩形 163"/>
            <p:cNvSpPr/>
            <p:nvPr/>
          </p:nvSpPr>
          <p:spPr>
            <a:xfrm>
              <a:off x="2783496" y="5643578"/>
              <a:ext cx="5371983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latinLnBrk="1" hangingPunct="0"/>
              <a:r>
                <a:rPr lang="zh-CN" altLang="en-US" sz="2000" b="1" dirty="0" smtClean="0">
                  <a:solidFill>
                    <a:schemeClr val="tx2"/>
                  </a:solidFill>
                </a:rPr>
                <a:t>搜才简介                                                    </a:t>
              </a:r>
              <a:r>
                <a:rPr lang="en-US" altLang="zh-CN" b="1" dirty="0" smtClean="0">
                  <a:solidFill>
                    <a:schemeClr val="tx2"/>
                  </a:solidFill>
                </a:rPr>
                <a:t>P3-5</a:t>
              </a:r>
              <a:endParaRPr lang="en-US" altLang="ko-KR" b="1" dirty="0" smtClean="0">
                <a:solidFill>
                  <a:schemeClr val="tx2"/>
                </a:solidFill>
              </a:endParaRPr>
            </a:p>
          </p:txBody>
        </p:sp>
        <p:grpSp>
          <p:nvGrpSpPr>
            <p:cNvPr id="21" name="Group 2"/>
            <p:cNvGrpSpPr>
              <a:grpSpLocks/>
            </p:cNvGrpSpPr>
            <p:nvPr/>
          </p:nvGrpSpPr>
          <p:grpSpPr bwMode="auto">
            <a:xfrm>
              <a:off x="2000232" y="5534044"/>
              <a:ext cx="609600" cy="609600"/>
              <a:chOff x="816" y="1872"/>
              <a:chExt cx="384" cy="384"/>
            </a:xfrm>
          </p:grpSpPr>
          <p:sp>
            <p:nvSpPr>
              <p:cNvPr id="168" name="Oval 3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69" name="Oval 4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solidFill>
                <a:srgbClr val="990099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0" name="Oval 5"/>
              <p:cNvSpPr>
                <a:spLocks noChangeArrowheads="1"/>
              </p:cNvSpPr>
              <p:nvPr/>
            </p:nvSpPr>
            <p:spPr bwMode="gray">
              <a:xfrm>
                <a:off x="841" y="1897"/>
                <a:ext cx="334" cy="334"/>
              </a:xfrm>
              <a:prstGeom prst="ellipse">
                <a:avLst/>
              </a:prstGeom>
              <a:solidFill>
                <a:srgbClr val="990099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1" name="Oval 6"/>
              <p:cNvSpPr>
                <a:spLocks noChangeArrowheads="1"/>
              </p:cNvSpPr>
              <p:nvPr/>
            </p:nvSpPr>
            <p:spPr bwMode="gray">
              <a:xfrm>
                <a:off x="866" y="1922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3529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2" name="Oval 7"/>
              <p:cNvSpPr>
                <a:spLocks noChangeArrowheads="1"/>
              </p:cNvSpPr>
              <p:nvPr/>
            </p:nvSpPr>
            <p:spPr bwMode="gray">
              <a:xfrm>
                <a:off x="859" y="1914"/>
                <a:ext cx="300" cy="300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73" name="Oval 8"/>
              <p:cNvSpPr>
                <a:spLocks noChangeArrowheads="1"/>
              </p:cNvSpPr>
              <p:nvPr/>
            </p:nvSpPr>
            <p:spPr bwMode="gray">
              <a:xfrm>
                <a:off x="864" y="1919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4" name="Oval 9"/>
              <p:cNvSpPr>
                <a:spLocks noChangeArrowheads="1"/>
              </p:cNvSpPr>
              <p:nvPr/>
            </p:nvSpPr>
            <p:spPr bwMode="gray">
              <a:xfrm>
                <a:off x="868" y="1921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5" name="Oval 10"/>
              <p:cNvSpPr>
                <a:spLocks noChangeArrowheads="1"/>
              </p:cNvSpPr>
              <p:nvPr/>
            </p:nvSpPr>
            <p:spPr bwMode="gray">
              <a:xfrm>
                <a:off x="871" y="1923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989898"/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6" name="Oval 11"/>
              <p:cNvSpPr>
                <a:spLocks noChangeArrowheads="1"/>
              </p:cNvSpPr>
              <p:nvPr/>
            </p:nvSpPr>
            <p:spPr bwMode="gray">
              <a:xfrm>
                <a:off x="886" y="1931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cxnSp>
          <p:nvCxnSpPr>
            <p:cNvPr id="166" name="直接连接符 165"/>
            <p:cNvCxnSpPr/>
            <p:nvPr/>
          </p:nvCxnSpPr>
          <p:spPr>
            <a:xfrm>
              <a:off x="3967224" y="5819796"/>
              <a:ext cx="3462296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9" name="Text Box 56"/>
          <p:cNvSpPr txBox="1">
            <a:spLocks noChangeArrowheads="1"/>
          </p:cNvSpPr>
          <p:nvPr/>
        </p:nvSpPr>
        <p:spPr bwMode="gray">
          <a:xfrm>
            <a:off x="1643042" y="1357298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 dirty="0" smtClean="0">
                <a:solidFill>
                  <a:srgbClr val="000000"/>
                </a:solidFill>
              </a:rPr>
              <a:t>1</a:t>
            </a:r>
            <a:endParaRPr lang="en-US" altLang="zh-CN" sz="2400" b="1" dirty="0">
              <a:solidFill>
                <a:srgbClr val="00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001024" y="6286520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Page4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直接连接符 24"/>
          <p:cNvCxnSpPr>
            <a:cxnSpLocks noChangeShapeType="1"/>
          </p:cNvCxnSpPr>
          <p:nvPr/>
        </p:nvCxnSpPr>
        <p:spPr bwMode="auto">
          <a:xfrm rot="5400000">
            <a:off x="6642912" y="2713830"/>
            <a:ext cx="1143000" cy="1587"/>
          </a:xfrm>
          <a:prstGeom prst="line">
            <a:avLst/>
          </a:prstGeom>
          <a:noFill/>
          <a:ln w="28575" algn="ctr">
            <a:solidFill>
              <a:srgbClr val="FF99CC"/>
            </a:solidFill>
            <a:prstDash val="dash"/>
            <a:round/>
            <a:headEnd/>
            <a:tailEnd/>
          </a:ln>
        </p:spPr>
      </p:cxnSp>
      <p:grpSp>
        <p:nvGrpSpPr>
          <p:cNvPr id="2" name="组合 1"/>
          <p:cNvGrpSpPr/>
          <p:nvPr/>
        </p:nvGrpSpPr>
        <p:grpSpPr>
          <a:xfrm>
            <a:off x="642938" y="1500188"/>
            <a:ext cx="7786687" cy="3857625"/>
            <a:chOff x="642938" y="1500188"/>
            <a:chExt cx="7786687" cy="3857625"/>
          </a:xfrm>
        </p:grpSpPr>
        <p:grpSp>
          <p:nvGrpSpPr>
            <p:cNvPr id="3" name="组合 19"/>
            <p:cNvGrpSpPr>
              <a:grpSpLocks/>
            </p:cNvGrpSpPr>
            <p:nvPr/>
          </p:nvGrpSpPr>
          <p:grpSpPr bwMode="auto">
            <a:xfrm>
              <a:off x="642938" y="1500188"/>
              <a:ext cx="2500312" cy="3857625"/>
              <a:chOff x="1142976" y="1500174"/>
              <a:chExt cx="2500330" cy="3857652"/>
            </a:xfrm>
          </p:grpSpPr>
          <p:sp>
            <p:nvSpPr>
              <p:cNvPr id="21" name="矩形 17"/>
              <p:cNvSpPr/>
              <p:nvPr/>
            </p:nvSpPr>
            <p:spPr bwMode="auto">
              <a:xfrm>
                <a:off x="1142976" y="1785926"/>
                <a:ext cx="2500330" cy="2286016"/>
              </a:xfrm>
              <a:prstGeom prst="rect">
                <a:avLst/>
              </a:prstGeom>
              <a:noFill/>
              <a:ln w="1905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22" name="矩形 7"/>
              <p:cNvSpPr>
                <a:spLocks noChangeArrowheads="1"/>
              </p:cNvSpPr>
              <p:nvPr/>
            </p:nvSpPr>
            <p:spPr bwMode="auto">
              <a:xfrm>
                <a:off x="1142976" y="3071810"/>
                <a:ext cx="2500330" cy="2286016"/>
              </a:xfrm>
              <a:prstGeom prst="rect">
                <a:avLst/>
              </a:prstGeom>
              <a:solidFill>
                <a:srgbClr val="00B0F0"/>
              </a:solidFill>
              <a:ln w="9525" algn="ctr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3" name="矩形 9"/>
              <p:cNvSpPr>
                <a:spLocks noChangeArrowheads="1"/>
              </p:cNvSpPr>
              <p:nvPr/>
            </p:nvSpPr>
            <p:spPr bwMode="auto">
              <a:xfrm>
                <a:off x="1142976" y="1785926"/>
                <a:ext cx="2500330" cy="142876"/>
              </a:xfrm>
              <a:prstGeom prst="rect">
                <a:avLst/>
              </a:prstGeom>
              <a:solidFill>
                <a:srgbClr val="00B0F0"/>
              </a:solidFill>
              <a:ln w="9525" algn="ctr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cxnSp>
            <p:nvCxnSpPr>
              <p:cNvPr id="24" name="直接连接符 11"/>
              <p:cNvCxnSpPr>
                <a:cxnSpLocks noChangeShapeType="1"/>
                <a:stCxn id="23" idx="2"/>
                <a:endCxn id="22" idx="0"/>
              </p:cNvCxnSpPr>
              <p:nvPr/>
            </p:nvCxnSpPr>
            <p:spPr bwMode="auto">
              <a:xfrm rot="5400000">
                <a:off x="1821637" y="2500306"/>
                <a:ext cx="1143008" cy="1588"/>
              </a:xfrm>
              <a:prstGeom prst="line">
                <a:avLst/>
              </a:prstGeom>
              <a:noFill/>
              <a:ln w="28575" algn="ctr">
                <a:solidFill>
                  <a:srgbClr val="2FC9FF"/>
                </a:solidFill>
                <a:prstDash val="dash"/>
                <a:round/>
                <a:headEnd/>
                <a:tailEnd/>
              </a:ln>
            </p:spPr>
          </p:cxnSp>
          <p:grpSp>
            <p:nvGrpSpPr>
              <p:cNvPr id="25" name="组合 18"/>
              <p:cNvGrpSpPr>
                <a:grpSpLocks/>
              </p:cNvGrpSpPr>
              <p:nvPr/>
            </p:nvGrpSpPr>
            <p:grpSpPr bwMode="auto">
              <a:xfrm>
                <a:off x="2071670" y="1500174"/>
                <a:ext cx="642942" cy="656213"/>
                <a:chOff x="2071670" y="1500174"/>
                <a:chExt cx="642942" cy="656213"/>
              </a:xfrm>
            </p:grpSpPr>
            <p:sp>
              <p:nvSpPr>
                <p:cNvPr id="26" name="椭圆 15"/>
                <p:cNvSpPr>
                  <a:spLocks noChangeArrowheads="1"/>
                </p:cNvSpPr>
                <p:nvPr/>
              </p:nvSpPr>
              <p:spPr bwMode="auto">
                <a:xfrm>
                  <a:off x="2071670" y="1500174"/>
                  <a:ext cx="642942" cy="642942"/>
                </a:xfrm>
                <a:prstGeom prst="ellipse">
                  <a:avLst/>
                </a:prstGeom>
                <a:solidFill>
                  <a:srgbClr val="00B0F0"/>
                </a:solidFill>
                <a:ln w="28575" algn="ctr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7" name="TextBox 16"/>
                <p:cNvSpPr txBox="1">
                  <a:spLocks noChangeArrowheads="1"/>
                </p:cNvSpPr>
                <p:nvPr/>
              </p:nvSpPr>
              <p:spPr bwMode="auto">
                <a:xfrm>
                  <a:off x="2214546" y="1571612"/>
                  <a:ext cx="285752" cy="5847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CN" sz="3200" b="1">
                      <a:solidFill>
                        <a:schemeClr val="bg1"/>
                      </a:solidFill>
                    </a:rPr>
                    <a:t>1</a:t>
                  </a:r>
                  <a:endParaRPr lang="zh-CN" altLang="en-US" sz="3200" b="1">
                    <a:solidFill>
                      <a:schemeClr val="bg1"/>
                    </a:solidFill>
                  </a:endParaRPr>
                </a:p>
              </p:txBody>
            </p:sp>
          </p:grpSp>
        </p:grpSp>
        <p:grpSp>
          <p:nvGrpSpPr>
            <p:cNvPr id="4" name="组合 33"/>
            <p:cNvGrpSpPr/>
            <p:nvPr/>
          </p:nvGrpSpPr>
          <p:grpSpPr>
            <a:xfrm>
              <a:off x="3286125" y="1500188"/>
              <a:ext cx="2500313" cy="3857625"/>
              <a:chOff x="3286125" y="1500188"/>
              <a:chExt cx="2500313" cy="3857625"/>
            </a:xfrm>
          </p:grpSpPr>
          <p:sp>
            <p:nvSpPr>
              <p:cNvPr id="15" name="矩形 14"/>
              <p:cNvSpPr/>
              <p:nvPr/>
            </p:nvSpPr>
            <p:spPr bwMode="auto">
              <a:xfrm>
                <a:off x="3286125" y="1785938"/>
                <a:ext cx="2500313" cy="2286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6" name="矩形 22"/>
              <p:cNvSpPr>
                <a:spLocks noChangeArrowheads="1"/>
              </p:cNvSpPr>
              <p:nvPr/>
            </p:nvSpPr>
            <p:spPr bwMode="auto">
              <a:xfrm>
                <a:off x="3286125" y="3071813"/>
                <a:ext cx="2500313" cy="2286000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cxnSp>
            <p:nvCxnSpPr>
              <p:cNvPr id="17" name="直接连接符 24"/>
              <p:cNvCxnSpPr>
                <a:cxnSpLocks noChangeShapeType="1"/>
                <a:endCxn id="16" idx="0"/>
              </p:cNvCxnSpPr>
              <p:nvPr/>
            </p:nvCxnSpPr>
            <p:spPr bwMode="auto">
              <a:xfrm rot="5400000">
                <a:off x="3964782" y="2499519"/>
                <a:ext cx="1143000" cy="1587"/>
              </a:xfrm>
              <a:prstGeom prst="line">
                <a:avLst/>
              </a:prstGeom>
              <a:noFill/>
              <a:ln w="28575" algn="ctr">
                <a:solidFill>
                  <a:srgbClr val="92D050"/>
                </a:solidFill>
                <a:prstDash val="dash"/>
                <a:round/>
                <a:headEnd/>
                <a:tailEnd/>
              </a:ln>
            </p:spPr>
          </p:cxnSp>
          <p:grpSp>
            <p:nvGrpSpPr>
              <p:cNvPr id="18" name="组合 18"/>
              <p:cNvGrpSpPr>
                <a:grpSpLocks/>
              </p:cNvGrpSpPr>
              <p:nvPr/>
            </p:nvGrpSpPr>
            <p:grpSpPr bwMode="auto">
              <a:xfrm>
                <a:off x="4214813" y="1500188"/>
                <a:ext cx="642937" cy="655637"/>
                <a:chOff x="2071670" y="1500174"/>
                <a:chExt cx="642942" cy="656213"/>
              </a:xfrm>
            </p:grpSpPr>
            <p:sp>
              <p:nvSpPr>
                <p:cNvPr id="19" name="椭圆 26"/>
                <p:cNvSpPr>
                  <a:spLocks noChangeArrowheads="1"/>
                </p:cNvSpPr>
                <p:nvPr/>
              </p:nvSpPr>
              <p:spPr bwMode="auto">
                <a:xfrm>
                  <a:off x="2071670" y="1500174"/>
                  <a:ext cx="642942" cy="642942"/>
                </a:xfrm>
                <a:prstGeom prst="ellipse">
                  <a:avLst/>
                </a:prstGeom>
                <a:solidFill>
                  <a:srgbClr val="92D050"/>
                </a:solidFill>
                <a:ln w="28575" algn="ctr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" name="TextBox 27"/>
                <p:cNvSpPr txBox="1">
                  <a:spLocks noChangeArrowheads="1"/>
                </p:cNvSpPr>
                <p:nvPr/>
              </p:nvSpPr>
              <p:spPr bwMode="auto">
                <a:xfrm>
                  <a:off x="2214546" y="1571612"/>
                  <a:ext cx="285752" cy="5847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CN" sz="3200" b="1" dirty="0">
                      <a:solidFill>
                        <a:schemeClr val="bg1"/>
                      </a:solidFill>
                    </a:rPr>
                    <a:t>2</a:t>
                  </a:r>
                  <a:endParaRPr lang="zh-CN" altLang="en-US" sz="3200" b="1" dirty="0">
                    <a:solidFill>
                      <a:schemeClr val="bg1"/>
                    </a:solidFill>
                  </a:endParaRPr>
                </a:p>
              </p:txBody>
            </p:sp>
          </p:grpSp>
        </p:grpSp>
        <p:sp>
          <p:nvSpPr>
            <p:cNvPr id="5" name="TextBox 37"/>
            <p:cNvSpPr txBox="1">
              <a:spLocks noChangeArrowheads="1"/>
            </p:cNvSpPr>
            <p:nvPr/>
          </p:nvSpPr>
          <p:spPr bwMode="auto">
            <a:xfrm>
              <a:off x="1143000" y="3571875"/>
              <a:ext cx="178593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600" b="1" dirty="0" smtClean="0">
                  <a:latin typeface="+mn-ea"/>
                  <a:ea typeface="+mn-ea"/>
                </a:rPr>
                <a:t> 选择</a:t>
              </a:r>
              <a:r>
                <a:rPr lang="zh-CN" altLang="en-US" sz="1600" b="1" dirty="0">
                  <a:latin typeface="+mn-ea"/>
                  <a:ea typeface="+mn-ea"/>
                </a:rPr>
                <a:t>并确定</a:t>
              </a:r>
              <a:endParaRPr lang="en-US" altLang="zh-CN" sz="1600" b="1" dirty="0">
                <a:latin typeface="+mn-ea"/>
                <a:ea typeface="+mn-ea"/>
              </a:endParaRPr>
            </a:p>
            <a:p>
              <a:r>
                <a:rPr lang="zh-CN" altLang="en-US" sz="1600" b="1" dirty="0">
                  <a:latin typeface="+mn-ea"/>
                  <a:ea typeface="+mn-ea"/>
                </a:rPr>
                <a:t>  服务内容</a:t>
              </a:r>
            </a:p>
          </p:txBody>
        </p:sp>
        <p:sp>
          <p:nvSpPr>
            <p:cNvPr id="6" name="TextBox 38"/>
            <p:cNvSpPr txBox="1">
              <a:spLocks noChangeArrowheads="1"/>
            </p:cNvSpPr>
            <p:nvPr/>
          </p:nvSpPr>
          <p:spPr bwMode="auto">
            <a:xfrm>
              <a:off x="3857625" y="3571875"/>
              <a:ext cx="1785938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600" b="1" dirty="0">
                  <a:latin typeface="+mn-ea"/>
                  <a:ea typeface="+mn-ea"/>
                </a:rPr>
                <a:t>签订服务协议</a:t>
              </a:r>
              <a:endParaRPr lang="en-US" altLang="zh-CN" sz="1600" b="1" dirty="0">
                <a:latin typeface="+mn-ea"/>
                <a:ea typeface="+mn-ea"/>
              </a:endParaRPr>
            </a:p>
            <a:p>
              <a:endParaRPr lang="zh-CN" altLang="en-US" b="1" dirty="0"/>
            </a:p>
          </p:txBody>
        </p:sp>
        <p:grpSp>
          <p:nvGrpSpPr>
            <p:cNvPr id="7" name="组合 34"/>
            <p:cNvGrpSpPr/>
            <p:nvPr/>
          </p:nvGrpSpPr>
          <p:grpSpPr>
            <a:xfrm>
              <a:off x="5929313" y="1500188"/>
              <a:ext cx="2500312" cy="3857625"/>
              <a:chOff x="5929313" y="1500188"/>
              <a:chExt cx="2500312" cy="3857625"/>
            </a:xfrm>
          </p:grpSpPr>
          <p:sp>
            <p:nvSpPr>
              <p:cNvPr id="8" name="矩形 7"/>
              <p:cNvSpPr/>
              <p:nvPr/>
            </p:nvSpPr>
            <p:spPr bwMode="auto">
              <a:xfrm>
                <a:off x="5929313" y="1785938"/>
                <a:ext cx="2500312" cy="2286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bg1">
                    <a:lumMod val="75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矩形 30"/>
              <p:cNvSpPr>
                <a:spLocks noChangeArrowheads="1"/>
              </p:cNvSpPr>
              <p:nvPr/>
            </p:nvSpPr>
            <p:spPr bwMode="auto">
              <a:xfrm>
                <a:off x="5929313" y="3071813"/>
                <a:ext cx="2500312" cy="2286000"/>
              </a:xfrm>
              <a:prstGeom prst="rect">
                <a:avLst/>
              </a:prstGeom>
              <a:solidFill>
                <a:srgbClr val="F8567D"/>
              </a:solidFill>
              <a:ln w="9525" algn="ctr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" name="矩形 31"/>
              <p:cNvSpPr>
                <a:spLocks noChangeArrowheads="1"/>
              </p:cNvSpPr>
              <p:nvPr/>
            </p:nvSpPr>
            <p:spPr bwMode="auto">
              <a:xfrm>
                <a:off x="5929313" y="1785938"/>
                <a:ext cx="2500312" cy="142875"/>
              </a:xfrm>
              <a:prstGeom prst="rect">
                <a:avLst/>
              </a:prstGeom>
              <a:solidFill>
                <a:srgbClr val="F8567D"/>
              </a:solidFill>
              <a:ln w="9525" algn="ctr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11" name="组合 18"/>
              <p:cNvGrpSpPr>
                <a:grpSpLocks/>
              </p:cNvGrpSpPr>
              <p:nvPr/>
            </p:nvGrpSpPr>
            <p:grpSpPr bwMode="auto">
              <a:xfrm>
                <a:off x="6858000" y="1500188"/>
                <a:ext cx="642938" cy="655637"/>
                <a:chOff x="2071670" y="1500174"/>
                <a:chExt cx="642942" cy="656213"/>
              </a:xfrm>
            </p:grpSpPr>
            <p:sp>
              <p:nvSpPr>
                <p:cNvPr id="13" name="椭圆 34"/>
                <p:cNvSpPr>
                  <a:spLocks noChangeArrowheads="1"/>
                </p:cNvSpPr>
                <p:nvPr/>
              </p:nvSpPr>
              <p:spPr bwMode="auto">
                <a:xfrm>
                  <a:off x="2071670" y="1500174"/>
                  <a:ext cx="642942" cy="642942"/>
                </a:xfrm>
                <a:prstGeom prst="ellipse">
                  <a:avLst/>
                </a:prstGeom>
                <a:solidFill>
                  <a:srgbClr val="F8567D"/>
                </a:solidFill>
                <a:ln w="28575" algn="ctr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14" name="TextBox 35"/>
                <p:cNvSpPr txBox="1">
                  <a:spLocks noChangeArrowheads="1"/>
                </p:cNvSpPr>
                <p:nvPr/>
              </p:nvSpPr>
              <p:spPr bwMode="auto">
                <a:xfrm>
                  <a:off x="2214546" y="1571612"/>
                  <a:ext cx="285752" cy="5847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CN" sz="3200" b="1">
                      <a:solidFill>
                        <a:schemeClr val="bg1"/>
                      </a:solidFill>
                    </a:rPr>
                    <a:t>3</a:t>
                  </a:r>
                  <a:endParaRPr lang="zh-CN" altLang="en-US" sz="3200" b="1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12" name="TextBox 39"/>
              <p:cNvSpPr txBox="1">
                <a:spLocks noChangeArrowheads="1"/>
              </p:cNvSpPr>
              <p:nvPr/>
            </p:nvSpPr>
            <p:spPr bwMode="auto">
              <a:xfrm>
                <a:off x="6000750" y="3286125"/>
                <a:ext cx="2357438" cy="18466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1600" b="1" dirty="0">
                    <a:latin typeface="+mn-ea"/>
                    <a:ea typeface="+mn-ea"/>
                  </a:rPr>
                  <a:t>提供复印件：</a:t>
                </a:r>
                <a:endParaRPr lang="en-US" altLang="zh-CN" sz="1600" b="1" dirty="0">
                  <a:latin typeface="+mn-ea"/>
                  <a:ea typeface="+mn-ea"/>
                </a:endParaRPr>
              </a:p>
              <a:p>
                <a:r>
                  <a:rPr lang="en-US" altLang="zh-CN" sz="1600" b="1" dirty="0" smtClean="0">
                    <a:latin typeface="+mn-ea"/>
                    <a:ea typeface="+mn-ea"/>
                  </a:rPr>
                  <a:t>1</a:t>
                </a:r>
                <a:r>
                  <a:rPr lang="zh-CN" altLang="en-US" sz="1600" b="1" dirty="0" smtClean="0">
                    <a:latin typeface="+mn-ea"/>
                    <a:ea typeface="+mn-ea"/>
                  </a:rPr>
                  <a:t>、营业执照</a:t>
                </a:r>
                <a:endParaRPr lang="en-US" altLang="zh-CN" sz="1600" b="1" dirty="0">
                  <a:latin typeface="+mn-ea"/>
                  <a:ea typeface="+mn-ea"/>
                </a:endParaRPr>
              </a:p>
              <a:p>
                <a:r>
                  <a:rPr lang="en-US" altLang="zh-CN" sz="1600" b="1" dirty="0" smtClean="0">
                    <a:latin typeface="+mn-ea"/>
                    <a:ea typeface="+mn-ea"/>
                  </a:rPr>
                  <a:t>2</a:t>
                </a:r>
                <a:r>
                  <a:rPr lang="zh-CN" altLang="en-US" sz="1600" b="1" dirty="0" smtClean="0">
                    <a:latin typeface="+mn-ea"/>
                    <a:ea typeface="+mn-ea"/>
                  </a:rPr>
                  <a:t>、税务</a:t>
                </a:r>
                <a:r>
                  <a:rPr lang="zh-CN" altLang="en-US" sz="1600" b="1" dirty="0">
                    <a:latin typeface="+mn-ea"/>
                    <a:ea typeface="+mn-ea"/>
                  </a:rPr>
                  <a:t>登记证</a:t>
                </a:r>
                <a:endParaRPr lang="en-US" altLang="zh-CN" sz="1600" b="1" dirty="0">
                  <a:latin typeface="+mn-ea"/>
                  <a:ea typeface="+mn-ea"/>
                </a:endParaRPr>
              </a:p>
              <a:p>
                <a:r>
                  <a:rPr lang="en-US" altLang="zh-CN" sz="1600" b="1" dirty="0" smtClean="0">
                    <a:latin typeface="+mn-ea"/>
                    <a:ea typeface="+mn-ea"/>
                  </a:rPr>
                  <a:t>3</a:t>
                </a:r>
                <a:r>
                  <a:rPr lang="zh-CN" altLang="en-US" sz="1600" b="1" dirty="0" smtClean="0">
                    <a:latin typeface="+mn-ea"/>
                    <a:ea typeface="+mn-ea"/>
                  </a:rPr>
                  <a:t>、组织</a:t>
                </a:r>
                <a:r>
                  <a:rPr lang="zh-CN" altLang="en-US" sz="1600" b="1" dirty="0">
                    <a:latin typeface="+mn-ea"/>
                    <a:ea typeface="+mn-ea"/>
                  </a:rPr>
                  <a:t>机构代码证</a:t>
                </a:r>
                <a:endParaRPr lang="en-US" altLang="zh-CN" sz="1600" b="1" dirty="0">
                  <a:latin typeface="+mn-ea"/>
                  <a:ea typeface="+mn-ea"/>
                </a:endParaRPr>
              </a:p>
              <a:p>
                <a:r>
                  <a:rPr lang="en-US" altLang="zh-CN" sz="1600" b="1" dirty="0" smtClean="0">
                    <a:latin typeface="+mn-ea"/>
                    <a:ea typeface="+mn-ea"/>
                  </a:rPr>
                  <a:t>4</a:t>
                </a:r>
                <a:r>
                  <a:rPr lang="zh-CN" altLang="en-US" sz="1600" b="1" dirty="0" smtClean="0">
                    <a:latin typeface="+mn-ea"/>
                    <a:ea typeface="+mn-ea"/>
                  </a:rPr>
                  <a:t>、法人</a:t>
                </a:r>
                <a:r>
                  <a:rPr lang="zh-CN" altLang="en-US" sz="1600" b="1" dirty="0">
                    <a:latin typeface="+mn-ea"/>
                    <a:ea typeface="+mn-ea"/>
                  </a:rPr>
                  <a:t>身份证</a:t>
                </a:r>
                <a:endParaRPr lang="en-US" altLang="zh-CN" sz="1600" b="1" dirty="0">
                  <a:latin typeface="+mn-ea"/>
                  <a:ea typeface="+mn-ea"/>
                </a:endParaRPr>
              </a:p>
              <a:p>
                <a:r>
                  <a:rPr lang="en-US" altLang="zh-CN" sz="1600" b="1" dirty="0" smtClean="0">
                    <a:latin typeface="+mn-ea"/>
                    <a:ea typeface="+mn-ea"/>
                  </a:rPr>
                  <a:t>5</a:t>
                </a:r>
                <a:r>
                  <a:rPr lang="zh-CN" altLang="en-US" sz="1600" b="1" dirty="0" smtClean="0">
                    <a:latin typeface="+mn-ea"/>
                    <a:ea typeface="+mn-ea"/>
                  </a:rPr>
                  <a:t>、经办人</a:t>
                </a:r>
                <a:r>
                  <a:rPr lang="zh-CN" altLang="en-US" sz="1600" b="1" dirty="0">
                    <a:latin typeface="+mn-ea"/>
                    <a:ea typeface="+mn-ea"/>
                  </a:rPr>
                  <a:t>身份证</a:t>
                </a:r>
                <a:endParaRPr lang="en-US" altLang="zh-CN" sz="1600" b="1" dirty="0">
                  <a:latin typeface="+mn-ea"/>
                  <a:ea typeface="+mn-ea"/>
                </a:endParaRPr>
              </a:p>
              <a:p>
                <a:r>
                  <a:rPr lang="en-US" altLang="zh-CN" sz="1600" b="1" dirty="0" smtClean="0">
                    <a:latin typeface="+mn-ea"/>
                    <a:ea typeface="+mn-ea"/>
                  </a:rPr>
                  <a:t>6</a:t>
                </a:r>
                <a:r>
                  <a:rPr lang="zh-CN" altLang="en-US" sz="1600" b="1" dirty="0" smtClean="0">
                    <a:latin typeface="+mn-ea"/>
                    <a:ea typeface="+mn-ea"/>
                  </a:rPr>
                  <a:t>、授权</a:t>
                </a:r>
                <a:r>
                  <a:rPr lang="zh-CN" altLang="en-US" sz="1600" b="1" dirty="0">
                    <a:latin typeface="+mn-ea"/>
                    <a:ea typeface="+mn-ea"/>
                  </a:rPr>
                  <a:t>委托书原件</a:t>
                </a:r>
              </a:p>
            </p:txBody>
          </p:sp>
        </p:grpSp>
      </p:grpSp>
      <p:sp>
        <p:nvSpPr>
          <p:cNvPr id="28" name="TextBox 36"/>
          <p:cNvSpPr txBox="1">
            <a:spLocks noChangeArrowheads="1"/>
          </p:cNvSpPr>
          <p:nvPr/>
        </p:nvSpPr>
        <p:spPr bwMode="auto">
          <a:xfrm>
            <a:off x="3571889" y="1059404"/>
            <a:ext cx="3000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 dirty="0">
                <a:latin typeface="+mn-ea"/>
                <a:ea typeface="+mn-ea"/>
              </a:rPr>
              <a:t>首次操作流程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0"/>
          <p:cNvSpPr txBox="1">
            <a:spLocks noChangeArrowheads="1"/>
          </p:cNvSpPr>
          <p:nvPr/>
        </p:nvSpPr>
        <p:spPr bwMode="auto">
          <a:xfrm>
            <a:off x="1785938" y="1928813"/>
            <a:ext cx="857250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400">
                <a:solidFill>
                  <a:schemeClr val="bg1"/>
                </a:solidFill>
              </a:rPr>
              <a:t>对</a:t>
            </a:r>
            <a:endParaRPr lang="en-US" altLang="zh-CN" sz="4400">
              <a:solidFill>
                <a:schemeClr val="bg1"/>
              </a:solidFill>
            </a:endParaRPr>
          </a:p>
          <a:p>
            <a:r>
              <a:rPr lang="zh-CN" altLang="en-US" sz="4400">
                <a:solidFill>
                  <a:schemeClr val="bg1"/>
                </a:solidFill>
              </a:rPr>
              <a:t>内</a:t>
            </a:r>
          </a:p>
        </p:txBody>
      </p:sp>
      <p:grpSp>
        <p:nvGrpSpPr>
          <p:cNvPr id="8" name="组合 19"/>
          <p:cNvGrpSpPr>
            <a:grpSpLocks/>
          </p:cNvGrpSpPr>
          <p:nvPr/>
        </p:nvGrpSpPr>
        <p:grpSpPr bwMode="auto">
          <a:xfrm>
            <a:off x="357188" y="1571625"/>
            <a:ext cx="1928812" cy="3786188"/>
            <a:chOff x="1142976" y="1571612"/>
            <a:chExt cx="2500330" cy="3786214"/>
          </a:xfrm>
        </p:grpSpPr>
        <p:sp>
          <p:nvSpPr>
            <p:cNvPr id="9" name="矩形 8"/>
            <p:cNvSpPr/>
            <p:nvPr/>
          </p:nvSpPr>
          <p:spPr bwMode="auto">
            <a:xfrm>
              <a:off x="1142976" y="1785926"/>
              <a:ext cx="2500330" cy="2286016"/>
            </a:xfrm>
            <a:prstGeom prst="rect">
              <a:avLst/>
            </a:prstGeom>
            <a:noFill/>
            <a:ln w="190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10" name="矩形 7"/>
            <p:cNvSpPr>
              <a:spLocks noChangeArrowheads="1"/>
            </p:cNvSpPr>
            <p:nvPr/>
          </p:nvSpPr>
          <p:spPr bwMode="auto">
            <a:xfrm>
              <a:off x="1142976" y="3071810"/>
              <a:ext cx="2500330" cy="2286016"/>
            </a:xfrm>
            <a:prstGeom prst="rect">
              <a:avLst/>
            </a:prstGeom>
            <a:solidFill>
              <a:srgbClr val="00B0F0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" name="矩形 9"/>
            <p:cNvSpPr>
              <a:spLocks noChangeArrowheads="1"/>
            </p:cNvSpPr>
            <p:nvPr/>
          </p:nvSpPr>
          <p:spPr bwMode="auto">
            <a:xfrm>
              <a:off x="1142976" y="1785926"/>
              <a:ext cx="2500330" cy="142876"/>
            </a:xfrm>
            <a:prstGeom prst="rect">
              <a:avLst/>
            </a:prstGeom>
            <a:solidFill>
              <a:srgbClr val="00B0F0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cxnSp>
          <p:nvCxnSpPr>
            <p:cNvPr id="12" name="直接连接符 11"/>
            <p:cNvCxnSpPr>
              <a:cxnSpLocks noChangeShapeType="1"/>
              <a:stCxn id="11" idx="2"/>
              <a:endCxn id="10" idx="0"/>
            </p:cNvCxnSpPr>
            <p:nvPr/>
          </p:nvCxnSpPr>
          <p:spPr bwMode="auto">
            <a:xfrm rot="5400000">
              <a:off x="1821637" y="2500306"/>
              <a:ext cx="1143008" cy="1588"/>
            </a:xfrm>
            <a:prstGeom prst="line">
              <a:avLst/>
            </a:prstGeom>
            <a:noFill/>
            <a:ln w="28575" algn="ctr">
              <a:solidFill>
                <a:srgbClr val="2FC9FF"/>
              </a:solidFill>
              <a:prstDash val="dash"/>
              <a:round/>
              <a:headEnd/>
              <a:tailEnd/>
            </a:ln>
          </p:spPr>
        </p:cxnSp>
        <p:grpSp>
          <p:nvGrpSpPr>
            <p:cNvPr id="13" name="组合 18"/>
            <p:cNvGrpSpPr>
              <a:grpSpLocks/>
            </p:cNvGrpSpPr>
            <p:nvPr/>
          </p:nvGrpSpPr>
          <p:grpSpPr bwMode="auto">
            <a:xfrm>
              <a:off x="2071670" y="1571612"/>
              <a:ext cx="642942" cy="584775"/>
              <a:chOff x="2071670" y="1571612"/>
              <a:chExt cx="642942" cy="584775"/>
            </a:xfrm>
          </p:grpSpPr>
          <p:sp>
            <p:nvSpPr>
              <p:cNvPr id="14" name="椭圆 15"/>
              <p:cNvSpPr>
                <a:spLocks noChangeArrowheads="1"/>
              </p:cNvSpPr>
              <p:nvPr/>
            </p:nvSpPr>
            <p:spPr bwMode="auto">
              <a:xfrm>
                <a:off x="2071670" y="1571612"/>
                <a:ext cx="642942" cy="571504"/>
              </a:xfrm>
              <a:prstGeom prst="ellipse">
                <a:avLst/>
              </a:prstGeom>
              <a:solidFill>
                <a:srgbClr val="00B0F0"/>
              </a:solidFill>
              <a:ln w="2857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5" name="TextBox 16"/>
              <p:cNvSpPr txBox="1">
                <a:spLocks noChangeArrowheads="1"/>
              </p:cNvSpPr>
              <p:nvPr/>
            </p:nvSpPr>
            <p:spPr bwMode="auto">
              <a:xfrm>
                <a:off x="2158735" y="1571612"/>
                <a:ext cx="285752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3200" b="1">
                    <a:solidFill>
                      <a:schemeClr val="bg1"/>
                    </a:solidFill>
                  </a:rPr>
                  <a:t>1</a:t>
                </a:r>
                <a:endParaRPr lang="zh-CN" altLang="en-US" sz="3200" b="1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6" name="TextBox 36"/>
          <p:cNvSpPr txBox="1">
            <a:spLocks noChangeArrowheads="1"/>
          </p:cNvSpPr>
          <p:nvPr/>
        </p:nvSpPr>
        <p:spPr bwMode="auto">
          <a:xfrm>
            <a:off x="3500451" y="1059404"/>
            <a:ext cx="30003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b="1" dirty="0">
                <a:latin typeface="+mn-ea"/>
                <a:ea typeface="+mn-ea"/>
              </a:rPr>
              <a:t>每月操作流程</a:t>
            </a:r>
          </a:p>
        </p:txBody>
      </p:sp>
      <p:sp>
        <p:nvSpPr>
          <p:cNvPr id="17" name="TextBox 37"/>
          <p:cNvSpPr txBox="1">
            <a:spLocks noChangeArrowheads="1"/>
          </p:cNvSpPr>
          <p:nvPr/>
        </p:nvSpPr>
        <p:spPr bwMode="auto">
          <a:xfrm>
            <a:off x="357158" y="3214686"/>
            <a:ext cx="200026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400" b="1" dirty="0" smtClean="0">
                <a:latin typeface="+mn-ea"/>
                <a:ea typeface="+mn-ea"/>
              </a:rPr>
              <a:t>按照协议规定时间，提交工资表或考勤，新增员工准备本人身份证复印件</a:t>
            </a:r>
            <a:r>
              <a:rPr lang="en-US" altLang="zh-CN" sz="1400" b="1" dirty="0" smtClean="0">
                <a:latin typeface="+mn-ea"/>
                <a:ea typeface="+mn-ea"/>
              </a:rPr>
              <a:t>3</a:t>
            </a:r>
            <a:r>
              <a:rPr lang="zh-CN" altLang="en-US" sz="1400" b="1" dirty="0" smtClean="0">
                <a:latin typeface="+mn-ea"/>
                <a:ea typeface="+mn-ea"/>
              </a:rPr>
              <a:t>份、户口页复印件</a:t>
            </a:r>
            <a:r>
              <a:rPr lang="en-US" altLang="zh-CN" sz="1400" b="1" dirty="0" smtClean="0">
                <a:latin typeface="+mn-ea"/>
                <a:ea typeface="+mn-ea"/>
              </a:rPr>
              <a:t>3</a:t>
            </a:r>
            <a:r>
              <a:rPr lang="zh-CN" altLang="en-US" sz="1400" b="1" dirty="0" smtClean="0">
                <a:latin typeface="+mn-ea"/>
                <a:ea typeface="+mn-ea"/>
              </a:rPr>
              <a:t>份，一寸彩照</a:t>
            </a:r>
            <a:r>
              <a:rPr lang="en-US" altLang="zh-CN" sz="1400" b="1" dirty="0" smtClean="0">
                <a:latin typeface="+mn-ea"/>
                <a:ea typeface="+mn-ea"/>
              </a:rPr>
              <a:t>3</a:t>
            </a:r>
            <a:r>
              <a:rPr lang="zh-CN" altLang="en-US" sz="1400" b="1" dirty="0" smtClean="0">
                <a:latin typeface="+mn-ea"/>
                <a:ea typeface="+mn-ea"/>
              </a:rPr>
              <a:t>张；通知离职员工在离职后的</a:t>
            </a:r>
            <a:r>
              <a:rPr lang="en-US" altLang="zh-CN" sz="1400" b="1" dirty="0" smtClean="0">
                <a:latin typeface="+mn-ea"/>
                <a:ea typeface="+mn-ea"/>
              </a:rPr>
              <a:t>3</a:t>
            </a:r>
            <a:r>
              <a:rPr lang="zh-CN" altLang="en-US" sz="1400" b="1" dirty="0" smtClean="0">
                <a:latin typeface="+mn-ea"/>
                <a:ea typeface="+mn-ea"/>
              </a:rPr>
              <a:t>个工作日内来搜才办理离职手续</a:t>
            </a:r>
          </a:p>
        </p:txBody>
      </p:sp>
      <p:grpSp>
        <p:nvGrpSpPr>
          <p:cNvPr id="18" name="组合 64"/>
          <p:cNvGrpSpPr>
            <a:grpSpLocks/>
          </p:cNvGrpSpPr>
          <p:nvPr/>
        </p:nvGrpSpPr>
        <p:grpSpPr bwMode="auto">
          <a:xfrm>
            <a:off x="2500313" y="1571625"/>
            <a:ext cx="1928812" cy="3786188"/>
            <a:chOff x="1142976" y="1571612"/>
            <a:chExt cx="2500330" cy="3786214"/>
          </a:xfrm>
        </p:grpSpPr>
        <p:sp>
          <p:nvSpPr>
            <p:cNvPr id="19" name="矩形 18"/>
            <p:cNvSpPr/>
            <p:nvPr/>
          </p:nvSpPr>
          <p:spPr bwMode="auto">
            <a:xfrm>
              <a:off x="1142976" y="1785926"/>
              <a:ext cx="2500330" cy="2286016"/>
            </a:xfrm>
            <a:prstGeom prst="rect">
              <a:avLst/>
            </a:prstGeom>
            <a:noFill/>
            <a:ln w="190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0" name="矩形 66"/>
            <p:cNvSpPr>
              <a:spLocks noChangeArrowheads="1"/>
            </p:cNvSpPr>
            <p:nvPr/>
          </p:nvSpPr>
          <p:spPr bwMode="auto">
            <a:xfrm>
              <a:off x="1142976" y="3071810"/>
              <a:ext cx="2500330" cy="2286016"/>
            </a:xfrm>
            <a:prstGeom prst="rect">
              <a:avLst/>
            </a:prstGeom>
            <a:solidFill>
              <a:srgbClr val="00B0F0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1" name="矩形 67"/>
            <p:cNvSpPr>
              <a:spLocks noChangeArrowheads="1"/>
            </p:cNvSpPr>
            <p:nvPr/>
          </p:nvSpPr>
          <p:spPr bwMode="auto">
            <a:xfrm>
              <a:off x="1142976" y="1785926"/>
              <a:ext cx="2500330" cy="142876"/>
            </a:xfrm>
            <a:prstGeom prst="rect">
              <a:avLst/>
            </a:prstGeom>
            <a:solidFill>
              <a:srgbClr val="00B0F0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cxnSp>
          <p:nvCxnSpPr>
            <p:cNvPr id="22" name="直接连接符 68"/>
            <p:cNvCxnSpPr>
              <a:cxnSpLocks noChangeShapeType="1"/>
              <a:stCxn id="21" idx="2"/>
              <a:endCxn id="20" idx="0"/>
            </p:cNvCxnSpPr>
            <p:nvPr/>
          </p:nvCxnSpPr>
          <p:spPr bwMode="auto">
            <a:xfrm rot="5400000">
              <a:off x="1821637" y="2500306"/>
              <a:ext cx="1143008" cy="1588"/>
            </a:xfrm>
            <a:prstGeom prst="line">
              <a:avLst/>
            </a:prstGeom>
            <a:noFill/>
            <a:ln w="28575" algn="ctr">
              <a:solidFill>
                <a:srgbClr val="2FC9FF"/>
              </a:solidFill>
              <a:prstDash val="dash"/>
              <a:round/>
              <a:headEnd/>
              <a:tailEnd/>
            </a:ln>
          </p:spPr>
        </p:cxnSp>
        <p:grpSp>
          <p:nvGrpSpPr>
            <p:cNvPr id="23" name="组合 18"/>
            <p:cNvGrpSpPr>
              <a:grpSpLocks/>
            </p:cNvGrpSpPr>
            <p:nvPr/>
          </p:nvGrpSpPr>
          <p:grpSpPr bwMode="auto">
            <a:xfrm>
              <a:off x="2071670" y="1571612"/>
              <a:ext cx="642942" cy="584775"/>
              <a:chOff x="2071670" y="1571612"/>
              <a:chExt cx="642942" cy="584775"/>
            </a:xfrm>
          </p:grpSpPr>
          <p:sp>
            <p:nvSpPr>
              <p:cNvPr id="24" name="椭圆 70"/>
              <p:cNvSpPr>
                <a:spLocks noChangeArrowheads="1"/>
              </p:cNvSpPr>
              <p:nvPr/>
            </p:nvSpPr>
            <p:spPr bwMode="auto">
              <a:xfrm>
                <a:off x="2071670" y="1571612"/>
                <a:ext cx="642942" cy="571504"/>
              </a:xfrm>
              <a:prstGeom prst="ellipse">
                <a:avLst/>
              </a:prstGeom>
              <a:solidFill>
                <a:srgbClr val="00B0F0"/>
              </a:solidFill>
              <a:ln w="2857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" name="TextBox 71"/>
              <p:cNvSpPr txBox="1">
                <a:spLocks noChangeArrowheads="1"/>
              </p:cNvSpPr>
              <p:nvPr/>
            </p:nvSpPr>
            <p:spPr bwMode="auto">
              <a:xfrm>
                <a:off x="2158735" y="1571612"/>
                <a:ext cx="285752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3200" b="1">
                    <a:solidFill>
                      <a:schemeClr val="bg1"/>
                    </a:solidFill>
                  </a:rPr>
                  <a:t>2</a:t>
                </a:r>
                <a:endParaRPr lang="zh-CN" altLang="en-US" sz="3200" b="1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6" name="组合 72"/>
          <p:cNvGrpSpPr>
            <a:grpSpLocks/>
          </p:cNvGrpSpPr>
          <p:nvPr/>
        </p:nvGrpSpPr>
        <p:grpSpPr bwMode="auto">
          <a:xfrm>
            <a:off x="4643438" y="1571612"/>
            <a:ext cx="1928812" cy="3786188"/>
            <a:chOff x="1142976" y="1571612"/>
            <a:chExt cx="2500330" cy="3786214"/>
          </a:xfrm>
        </p:grpSpPr>
        <p:sp>
          <p:nvSpPr>
            <p:cNvPr id="27" name="矩形 26"/>
            <p:cNvSpPr/>
            <p:nvPr/>
          </p:nvSpPr>
          <p:spPr bwMode="auto">
            <a:xfrm>
              <a:off x="1142976" y="1785926"/>
              <a:ext cx="2500330" cy="2286016"/>
            </a:xfrm>
            <a:prstGeom prst="rect">
              <a:avLst/>
            </a:prstGeom>
            <a:noFill/>
            <a:ln w="190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28" name="矩形 78"/>
            <p:cNvSpPr>
              <a:spLocks noChangeArrowheads="1"/>
            </p:cNvSpPr>
            <p:nvPr/>
          </p:nvSpPr>
          <p:spPr bwMode="auto">
            <a:xfrm>
              <a:off x="1142976" y="3071810"/>
              <a:ext cx="2500330" cy="2286016"/>
            </a:xfrm>
            <a:prstGeom prst="rect">
              <a:avLst/>
            </a:prstGeom>
            <a:solidFill>
              <a:srgbClr val="00B0F0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矩形 79"/>
            <p:cNvSpPr>
              <a:spLocks noChangeArrowheads="1"/>
            </p:cNvSpPr>
            <p:nvPr/>
          </p:nvSpPr>
          <p:spPr bwMode="auto">
            <a:xfrm>
              <a:off x="1142976" y="1785926"/>
              <a:ext cx="2500330" cy="142876"/>
            </a:xfrm>
            <a:prstGeom prst="rect">
              <a:avLst/>
            </a:prstGeom>
            <a:solidFill>
              <a:srgbClr val="00B0F0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cxnSp>
          <p:nvCxnSpPr>
            <p:cNvPr id="30" name="直接连接符 80"/>
            <p:cNvCxnSpPr>
              <a:cxnSpLocks noChangeShapeType="1"/>
              <a:stCxn id="29" idx="2"/>
              <a:endCxn id="28" idx="0"/>
            </p:cNvCxnSpPr>
            <p:nvPr/>
          </p:nvCxnSpPr>
          <p:spPr bwMode="auto">
            <a:xfrm rot="5400000">
              <a:off x="1821637" y="2500306"/>
              <a:ext cx="1143008" cy="1588"/>
            </a:xfrm>
            <a:prstGeom prst="line">
              <a:avLst/>
            </a:prstGeom>
            <a:noFill/>
            <a:ln w="28575" algn="ctr">
              <a:solidFill>
                <a:srgbClr val="2FC9FF"/>
              </a:solidFill>
              <a:prstDash val="dash"/>
              <a:round/>
              <a:headEnd/>
              <a:tailEnd/>
            </a:ln>
          </p:spPr>
        </p:cxnSp>
        <p:grpSp>
          <p:nvGrpSpPr>
            <p:cNvPr id="31" name="组合 18"/>
            <p:cNvGrpSpPr>
              <a:grpSpLocks/>
            </p:cNvGrpSpPr>
            <p:nvPr/>
          </p:nvGrpSpPr>
          <p:grpSpPr bwMode="auto">
            <a:xfrm>
              <a:off x="2071670" y="1571612"/>
              <a:ext cx="642942" cy="584775"/>
              <a:chOff x="2071670" y="1571612"/>
              <a:chExt cx="642942" cy="584775"/>
            </a:xfrm>
          </p:grpSpPr>
          <p:sp>
            <p:nvSpPr>
              <p:cNvPr id="32" name="椭圆 82"/>
              <p:cNvSpPr>
                <a:spLocks noChangeArrowheads="1"/>
              </p:cNvSpPr>
              <p:nvPr/>
            </p:nvSpPr>
            <p:spPr bwMode="auto">
              <a:xfrm>
                <a:off x="2071670" y="1571612"/>
                <a:ext cx="642942" cy="571504"/>
              </a:xfrm>
              <a:prstGeom prst="ellipse">
                <a:avLst/>
              </a:prstGeom>
              <a:solidFill>
                <a:srgbClr val="00B0F0"/>
              </a:solidFill>
              <a:ln w="2857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3" name="TextBox 83"/>
              <p:cNvSpPr txBox="1">
                <a:spLocks noChangeArrowheads="1"/>
              </p:cNvSpPr>
              <p:nvPr/>
            </p:nvSpPr>
            <p:spPr bwMode="auto">
              <a:xfrm>
                <a:off x="2158735" y="1571612"/>
                <a:ext cx="285752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3200" b="1">
                    <a:solidFill>
                      <a:schemeClr val="bg1"/>
                    </a:solidFill>
                  </a:rPr>
                  <a:t>3</a:t>
                </a:r>
                <a:endParaRPr lang="zh-CN" altLang="en-US" sz="3200" b="1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4" name="组合 84"/>
          <p:cNvGrpSpPr>
            <a:grpSpLocks/>
          </p:cNvGrpSpPr>
          <p:nvPr/>
        </p:nvGrpSpPr>
        <p:grpSpPr bwMode="auto">
          <a:xfrm>
            <a:off x="6786563" y="1571625"/>
            <a:ext cx="1928812" cy="3786188"/>
            <a:chOff x="1142976" y="1571612"/>
            <a:chExt cx="2500330" cy="3786214"/>
          </a:xfrm>
        </p:grpSpPr>
        <p:sp>
          <p:nvSpPr>
            <p:cNvPr id="35" name="矩形 34"/>
            <p:cNvSpPr/>
            <p:nvPr/>
          </p:nvSpPr>
          <p:spPr bwMode="auto">
            <a:xfrm>
              <a:off x="1142976" y="1785926"/>
              <a:ext cx="2500330" cy="2286016"/>
            </a:xfrm>
            <a:prstGeom prst="rect">
              <a:avLst/>
            </a:prstGeom>
            <a:noFill/>
            <a:ln w="190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6" name="矩形 86"/>
            <p:cNvSpPr>
              <a:spLocks noChangeArrowheads="1"/>
            </p:cNvSpPr>
            <p:nvPr/>
          </p:nvSpPr>
          <p:spPr bwMode="auto">
            <a:xfrm>
              <a:off x="1142976" y="3071810"/>
              <a:ext cx="2500330" cy="2286016"/>
            </a:xfrm>
            <a:prstGeom prst="rect">
              <a:avLst/>
            </a:prstGeom>
            <a:solidFill>
              <a:srgbClr val="00B0F0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7" name="矩形 87"/>
            <p:cNvSpPr>
              <a:spLocks noChangeArrowheads="1"/>
            </p:cNvSpPr>
            <p:nvPr/>
          </p:nvSpPr>
          <p:spPr bwMode="auto">
            <a:xfrm>
              <a:off x="1142976" y="1785926"/>
              <a:ext cx="2500330" cy="142876"/>
            </a:xfrm>
            <a:prstGeom prst="rect">
              <a:avLst/>
            </a:prstGeom>
            <a:solidFill>
              <a:srgbClr val="00B0F0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cxnSp>
          <p:nvCxnSpPr>
            <p:cNvPr id="38" name="直接连接符 88"/>
            <p:cNvCxnSpPr>
              <a:cxnSpLocks noChangeShapeType="1"/>
              <a:stCxn id="37" idx="2"/>
              <a:endCxn id="36" idx="0"/>
            </p:cNvCxnSpPr>
            <p:nvPr/>
          </p:nvCxnSpPr>
          <p:spPr bwMode="auto">
            <a:xfrm rot="5400000">
              <a:off x="1821637" y="2500306"/>
              <a:ext cx="1143008" cy="1588"/>
            </a:xfrm>
            <a:prstGeom prst="line">
              <a:avLst/>
            </a:prstGeom>
            <a:noFill/>
            <a:ln w="28575" algn="ctr">
              <a:solidFill>
                <a:srgbClr val="2FC9FF"/>
              </a:solidFill>
              <a:prstDash val="dash"/>
              <a:round/>
              <a:headEnd/>
              <a:tailEnd/>
            </a:ln>
          </p:spPr>
        </p:cxnSp>
        <p:grpSp>
          <p:nvGrpSpPr>
            <p:cNvPr id="39" name="组合 18"/>
            <p:cNvGrpSpPr>
              <a:grpSpLocks/>
            </p:cNvGrpSpPr>
            <p:nvPr/>
          </p:nvGrpSpPr>
          <p:grpSpPr bwMode="auto">
            <a:xfrm>
              <a:off x="2071670" y="1571612"/>
              <a:ext cx="642942" cy="584775"/>
              <a:chOff x="2071670" y="1571612"/>
              <a:chExt cx="642942" cy="584775"/>
            </a:xfrm>
          </p:grpSpPr>
          <p:sp>
            <p:nvSpPr>
              <p:cNvPr id="40" name="椭圆 90"/>
              <p:cNvSpPr>
                <a:spLocks noChangeArrowheads="1"/>
              </p:cNvSpPr>
              <p:nvPr/>
            </p:nvSpPr>
            <p:spPr bwMode="auto">
              <a:xfrm>
                <a:off x="2071670" y="1571612"/>
                <a:ext cx="642942" cy="571504"/>
              </a:xfrm>
              <a:prstGeom prst="ellipse">
                <a:avLst/>
              </a:prstGeom>
              <a:solidFill>
                <a:srgbClr val="00B0F0"/>
              </a:solidFill>
              <a:ln w="28575" algn="ctr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" name="TextBox 91"/>
              <p:cNvSpPr txBox="1">
                <a:spLocks noChangeArrowheads="1"/>
              </p:cNvSpPr>
              <p:nvPr/>
            </p:nvSpPr>
            <p:spPr bwMode="auto">
              <a:xfrm>
                <a:off x="2158735" y="1571612"/>
                <a:ext cx="285752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 sz="3200" b="1">
                    <a:solidFill>
                      <a:schemeClr val="bg1"/>
                    </a:solidFill>
                  </a:rPr>
                  <a:t>4</a:t>
                </a:r>
                <a:endParaRPr lang="zh-CN" altLang="en-US" sz="3200" b="1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42" name="TextBox 92"/>
          <p:cNvSpPr txBox="1">
            <a:spLocks noChangeArrowheads="1"/>
          </p:cNvSpPr>
          <p:nvPr/>
        </p:nvSpPr>
        <p:spPr bwMode="auto">
          <a:xfrm>
            <a:off x="2500313" y="3214688"/>
            <a:ext cx="185737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400" b="1" dirty="0" smtClean="0">
                <a:latin typeface="+mn-ea"/>
                <a:ea typeface="+mn-ea"/>
              </a:rPr>
              <a:t>新增员工来搜才办理入职，填写</a:t>
            </a:r>
            <a:r>
              <a:rPr lang="en-US" altLang="zh-CN" sz="1400" b="1" dirty="0" smtClean="0">
                <a:latin typeface="+mn-ea"/>
                <a:ea typeface="+mn-ea"/>
              </a:rPr>
              <a:t>《</a:t>
            </a:r>
            <a:r>
              <a:rPr lang="zh-CN" altLang="en-US" sz="1400" b="1" dirty="0" smtClean="0">
                <a:latin typeface="+mn-ea"/>
                <a:ea typeface="+mn-ea"/>
              </a:rPr>
              <a:t>派遣员工个人情况登记表</a:t>
            </a:r>
            <a:r>
              <a:rPr lang="en-US" altLang="zh-CN" sz="1400" b="1" dirty="0" smtClean="0">
                <a:latin typeface="+mn-ea"/>
                <a:ea typeface="+mn-ea"/>
              </a:rPr>
              <a:t>》</a:t>
            </a:r>
            <a:r>
              <a:rPr lang="zh-CN" altLang="en-US" sz="1400" b="1" dirty="0" smtClean="0">
                <a:latin typeface="+mn-ea"/>
                <a:ea typeface="+mn-ea"/>
              </a:rPr>
              <a:t>，提交准备的材料；离职员工办理劳动解除手续填写</a:t>
            </a:r>
            <a:r>
              <a:rPr lang="en-US" altLang="zh-CN" sz="1400" b="1" dirty="0" smtClean="0">
                <a:latin typeface="+mn-ea"/>
                <a:ea typeface="+mn-ea"/>
              </a:rPr>
              <a:t>《</a:t>
            </a:r>
            <a:r>
              <a:rPr lang="zh-CN" altLang="en-US" sz="1400" b="1" dirty="0" smtClean="0">
                <a:latin typeface="+mn-ea"/>
                <a:ea typeface="+mn-ea"/>
              </a:rPr>
              <a:t>解除、终止劳动关系登记表</a:t>
            </a:r>
            <a:r>
              <a:rPr lang="en-US" altLang="zh-CN" sz="1400" b="1" dirty="0" smtClean="0">
                <a:latin typeface="+mn-ea"/>
                <a:ea typeface="+mn-ea"/>
              </a:rPr>
              <a:t>》</a:t>
            </a:r>
          </a:p>
          <a:p>
            <a:endParaRPr lang="zh-CN" altLang="en-US" sz="1400" b="1" dirty="0"/>
          </a:p>
        </p:txBody>
      </p:sp>
      <p:sp>
        <p:nvSpPr>
          <p:cNvPr id="43" name="TextBox 93"/>
          <p:cNvSpPr txBox="1">
            <a:spLocks noChangeArrowheads="1"/>
          </p:cNvSpPr>
          <p:nvPr/>
        </p:nvSpPr>
        <p:spPr bwMode="auto">
          <a:xfrm>
            <a:off x="4714876" y="3259581"/>
            <a:ext cx="1714499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400" b="1" dirty="0" smtClean="0">
                <a:latin typeface="+mn-ea"/>
                <a:ea typeface="+mn-ea"/>
              </a:rPr>
              <a:t>将签订的劳动合同或解除劳动合同通知书返还用工单位一份，进行存档</a:t>
            </a:r>
          </a:p>
          <a:p>
            <a:endParaRPr lang="zh-CN" altLang="en-US" sz="1400" b="1" dirty="0"/>
          </a:p>
        </p:txBody>
      </p:sp>
      <p:sp>
        <p:nvSpPr>
          <p:cNvPr id="44" name="TextBox 94"/>
          <p:cNvSpPr txBox="1">
            <a:spLocks noChangeArrowheads="1"/>
          </p:cNvSpPr>
          <p:nvPr/>
        </p:nvSpPr>
        <p:spPr bwMode="auto">
          <a:xfrm>
            <a:off x="6858016" y="3258451"/>
            <a:ext cx="17859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1400" b="1" dirty="0" smtClean="0">
                <a:latin typeface="+mn-ea"/>
                <a:ea typeface="+mn-ea"/>
              </a:rPr>
              <a:t>客服将在工资发放前的</a:t>
            </a:r>
            <a:r>
              <a:rPr lang="en-US" altLang="zh-CN" sz="1400" b="1" dirty="0" smtClean="0">
                <a:latin typeface="+mn-ea"/>
                <a:ea typeface="+mn-ea"/>
              </a:rPr>
              <a:t>5</a:t>
            </a:r>
            <a:r>
              <a:rPr lang="zh-CN" altLang="en-US" sz="1400" b="1" dirty="0" smtClean="0">
                <a:latin typeface="+mn-ea"/>
                <a:ea typeface="+mn-ea"/>
              </a:rPr>
              <a:t>个工作日内将费用表以邮件</a:t>
            </a:r>
            <a:r>
              <a:rPr lang="en-US" altLang="zh-CN" sz="1400" b="1" dirty="0" smtClean="0">
                <a:latin typeface="+mn-ea"/>
                <a:ea typeface="+mn-ea"/>
              </a:rPr>
              <a:t>/</a:t>
            </a:r>
            <a:r>
              <a:rPr lang="zh-CN" altLang="en-US" sz="1400" b="1" dirty="0" smtClean="0">
                <a:latin typeface="+mn-ea"/>
                <a:ea typeface="+mn-ea"/>
              </a:rPr>
              <a:t>传真等形式传回，待您确定无误后，结费</a:t>
            </a:r>
          </a:p>
          <a:p>
            <a:endParaRPr lang="zh-CN" altLang="en-US" sz="14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Box 155"/>
          <p:cNvSpPr txBox="1"/>
          <p:nvPr/>
        </p:nvSpPr>
        <p:spPr>
          <a:xfrm>
            <a:off x="4071934" y="895633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+mn-ea"/>
                <a:ea typeface="+mn-ea"/>
              </a:rPr>
              <a:t>目</a:t>
            </a:r>
            <a:r>
              <a:rPr lang="en-US" altLang="zh-CN" sz="2400" b="1" dirty="0" smtClean="0">
                <a:latin typeface="+mn-ea"/>
                <a:ea typeface="+mn-ea"/>
              </a:rPr>
              <a:t>    </a:t>
            </a:r>
            <a:r>
              <a:rPr lang="zh-CN" altLang="en-US" sz="2400" b="1" dirty="0" smtClean="0">
                <a:latin typeface="+mn-ea"/>
                <a:ea typeface="+mn-ea"/>
              </a:rPr>
              <a:t>录</a:t>
            </a:r>
            <a:endParaRPr lang="zh-CN" altLang="en-US" sz="2400" b="1" dirty="0">
              <a:latin typeface="+mn-ea"/>
              <a:ea typeface="+mn-ea"/>
            </a:endParaRPr>
          </a:p>
        </p:txBody>
      </p:sp>
      <p:grpSp>
        <p:nvGrpSpPr>
          <p:cNvPr id="2" name="组合 179"/>
          <p:cNvGrpSpPr/>
          <p:nvPr/>
        </p:nvGrpSpPr>
        <p:grpSpPr>
          <a:xfrm>
            <a:off x="1500166" y="1962144"/>
            <a:ext cx="6500858" cy="4110062"/>
            <a:chOff x="1928794" y="1357298"/>
            <a:chExt cx="6500858" cy="4110062"/>
          </a:xfrm>
        </p:grpSpPr>
        <p:grpSp>
          <p:nvGrpSpPr>
            <p:cNvPr id="3" name="组合 150"/>
            <p:cNvGrpSpPr/>
            <p:nvPr/>
          </p:nvGrpSpPr>
          <p:grpSpPr>
            <a:xfrm>
              <a:off x="1933575" y="2033582"/>
              <a:ext cx="6353201" cy="609600"/>
              <a:chOff x="2005013" y="2028809"/>
              <a:chExt cx="6353201" cy="609600"/>
            </a:xfrm>
          </p:grpSpPr>
          <p:grpSp>
            <p:nvGrpSpPr>
              <p:cNvPr id="4" name="Group 12"/>
              <p:cNvGrpSpPr>
                <a:grpSpLocks/>
              </p:cNvGrpSpPr>
              <p:nvPr/>
            </p:nvGrpSpPr>
            <p:grpSpPr bwMode="auto">
              <a:xfrm>
                <a:off x="2005013" y="2028809"/>
                <a:ext cx="609600" cy="609600"/>
                <a:chOff x="816" y="1872"/>
                <a:chExt cx="384" cy="384"/>
              </a:xfrm>
            </p:grpSpPr>
            <p:sp>
              <p:nvSpPr>
                <p:cNvPr id="65549" name="Oval 13"/>
                <p:cNvSpPr>
                  <a:spLocks noChangeArrowheads="1"/>
                </p:cNvSpPr>
                <p:nvPr/>
              </p:nvSpPr>
              <p:spPr bwMode="gray">
                <a:xfrm>
                  <a:off x="816" y="187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gamma/>
                        <a:tint val="0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0" name="Oval 14"/>
                <p:cNvSpPr>
                  <a:spLocks noChangeArrowheads="1"/>
                </p:cNvSpPr>
                <p:nvPr/>
              </p:nvSpPr>
              <p:spPr bwMode="gray">
                <a:xfrm>
                  <a:off x="816" y="1872"/>
                  <a:ext cx="384" cy="384"/>
                </a:xfrm>
                <a:prstGeom prst="ellipse">
                  <a:avLst/>
                </a:prstGeom>
                <a:solidFill>
                  <a:srgbClr val="990099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1" name="Oval 15"/>
                <p:cNvSpPr>
                  <a:spLocks noChangeArrowheads="1"/>
                </p:cNvSpPr>
                <p:nvPr/>
              </p:nvSpPr>
              <p:spPr bwMode="gray">
                <a:xfrm>
                  <a:off x="841" y="1897"/>
                  <a:ext cx="334" cy="334"/>
                </a:xfrm>
                <a:prstGeom prst="ellipse">
                  <a:avLst/>
                </a:prstGeom>
                <a:solidFill>
                  <a:srgbClr val="990099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2" name="Oval 16"/>
                <p:cNvSpPr>
                  <a:spLocks noChangeArrowheads="1"/>
                </p:cNvSpPr>
                <p:nvPr/>
              </p:nvSpPr>
              <p:spPr bwMode="gray">
                <a:xfrm>
                  <a:off x="866" y="1922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gamma/>
                        <a:shade val="63529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10292" name="Oval 17"/>
                <p:cNvSpPr>
                  <a:spLocks noChangeArrowheads="1"/>
                </p:cNvSpPr>
                <p:nvPr/>
              </p:nvSpPr>
              <p:spPr bwMode="gray">
                <a:xfrm>
                  <a:off x="859" y="1914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293" name="Oval 18"/>
                <p:cNvSpPr>
                  <a:spLocks noChangeArrowheads="1"/>
                </p:cNvSpPr>
                <p:nvPr/>
              </p:nvSpPr>
              <p:spPr bwMode="gray">
                <a:xfrm>
                  <a:off x="864" y="191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595959"/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4" name="Oval 19"/>
                <p:cNvSpPr>
                  <a:spLocks noChangeArrowheads="1"/>
                </p:cNvSpPr>
                <p:nvPr/>
              </p:nvSpPr>
              <p:spPr bwMode="gray">
                <a:xfrm>
                  <a:off x="868" y="192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E9E9E9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5" name="Oval 20"/>
                <p:cNvSpPr>
                  <a:spLocks noChangeArrowheads="1"/>
                </p:cNvSpPr>
                <p:nvPr/>
              </p:nvSpPr>
              <p:spPr bwMode="gray">
                <a:xfrm>
                  <a:off x="871" y="192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89898"/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6" name="Oval 21"/>
                <p:cNvSpPr>
                  <a:spLocks noChangeArrowheads="1"/>
                </p:cNvSpPr>
                <p:nvPr/>
              </p:nvSpPr>
              <p:spPr bwMode="gray">
                <a:xfrm>
                  <a:off x="886" y="193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C0C0C0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0245" name="Text Box 26"/>
              <p:cNvSpPr txBox="1">
                <a:spLocks noChangeArrowheads="1"/>
              </p:cNvSpPr>
              <p:nvPr/>
            </p:nvSpPr>
            <p:spPr bwMode="auto">
              <a:xfrm>
                <a:off x="2743200" y="2133519"/>
                <a:ext cx="5615014" cy="4001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搜才劳务派遣产品应用背景                       </a:t>
                </a:r>
                <a:r>
                  <a:rPr lang="en-US" altLang="zh-CN" b="1" dirty="0" smtClean="0">
                    <a:solidFill>
                      <a:schemeClr val="tx2"/>
                    </a:solidFill>
                  </a:rPr>
                  <a:t>P9-10</a:t>
                </a:r>
              </a:p>
            </p:txBody>
          </p:sp>
          <p:sp>
            <p:nvSpPr>
              <p:cNvPr id="10246" name="Text Box 42"/>
              <p:cNvSpPr txBox="1">
                <a:spLocks noChangeArrowheads="1"/>
              </p:cNvSpPr>
              <p:nvPr/>
            </p:nvSpPr>
            <p:spPr bwMode="gray">
              <a:xfrm>
                <a:off x="2133600" y="2112946"/>
                <a:ext cx="354013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3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21" name="直接连接符 120"/>
              <p:cNvCxnSpPr/>
              <p:nvPr/>
            </p:nvCxnSpPr>
            <p:spPr>
              <a:xfrm>
                <a:off x="6000760" y="2319315"/>
                <a:ext cx="135732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" name="矩形 139"/>
              <p:cNvSpPr/>
              <p:nvPr/>
            </p:nvSpPr>
            <p:spPr>
              <a:xfrm>
                <a:off x="7415119" y="2105001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5" name="组合 151"/>
            <p:cNvGrpSpPr/>
            <p:nvPr/>
          </p:nvGrpSpPr>
          <p:grpSpPr>
            <a:xfrm>
              <a:off x="1928794" y="2747962"/>
              <a:ext cx="6429420" cy="609600"/>
              <a:chOff x="2000232" y="2857496"/>
              <a:chExt cx="6429420" cy="609600"/>
            </a:xfrm>
          </p:grpSpPr>
          <p:sp>
            <p:nvSpPr>
              <p:cNvPr id="10252" name="Text Box 28"/>
              <p:cNvSpPr txBox="1">
                <a:spLocks noChangeArrowheads="1"/>
              </p:cNvSpPr>
              <p:nvPr/>
            </p:nvSpPr>
            <p:spPr bwMode="auto">
              <a:xfrm>
                <a:off x="2743200" y="2949559"/>
                <a:ext cx="5686452" cy="4001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搜才劳务派遣产品服务内容                       </a:t>
                </a:r>
                <a:r>
                  <a:rPr lang="en-US" altLang="zh-CN" b="1" dirty="0" smtClean="0">
                    <a:solidFill>
                      <a:schemeClr val="tx2"/>
                    </a:solidFill>
                  </a:rPr>
                  <a:t>P11-12</a:t>
                </a:r>
              </a:p>
            </p:txBody>
          </p:sp>
          <p:grpSp>
            <p:nvGrpSpPr>
              <p:cNvPr id="6" name="组合 69"/>
              <p:cNvGrpSpPr/>
              <p:nvPr/>
            </p:nvGrpSpPr>
            <p:grpSpPr>
              <a:xfrm>
                <a:off x="2000232" y="2857496"/>
                <a:ext cx="609600" cy="609600"/>
                <a:chOff x="2022475" y="2911459"/>
                <a:chExt cx="609600" cy="609600"/>
              </a:xfrm>
            </p:grpSpPr>
            <p:grpSp>
              <p:nvGrpSpPr>
                <p:cNvPr id="7" name="Group 57"/>
                <p:cNvGrpSpPr>
                  <a:grpSpLocks/>
                </p:cNvGrpSpPr>
                <p:nvPr/>
              </p:nvGrpSpPr>
              <p:grpSpPr bwMode="auto">
                <a:xfrm>
                  <a:off x="2022475" y="2911459"/>
                  <a:ext cx="609600" cy="609600"/>
                  <a:chOff x="1274" y="2437"/>
                  <a:chExt cx="384" cy="384"/>
                </a:xfrm>
              </p:grpSpPr>
              <p:sp>
                <p:nvSpPr>
                  <p:cNvPr id="10269" name="Text Box 46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10270" name="Oval 47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65584" name="Oval 48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85" name="Oval 49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86" name="Oval 50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74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5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6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7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8" name="Oval 55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254" name="Text Box 56"/>
                <p:cNvSpPr txBox="1">
                  <a:spLocks noChangeArrowheads="1"/>
                </p:cNvSpPr>
                <p:nvPr/>
              </p:nvSpPr>
              <p:spPr bwMode="gray">
                <a:xfrm>
                  <a:off x="2147888" y="3005121"/>
                  <a:ext cx="354012" cy="4572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zh-CN" sz="2400" b="1" dirty="0" smtClean="0">
                      <a:solidFill>
                        <a:srgbClr val="000000"/>
                      </a:solidFill>
                    </a:rPr>
                    <a:t>4</a:t>
                  </a:r>
                  <a:endParaRPr lang="en-US" altLang="zh-CN" sz="2400" b="1" dirty="0">
                    <a:solidFill>
                      <a:srgbClr val="000000"/>
                    </a:solidFill>
                  </a:endParaRPr>
                </a:p>
              </p:txBody>
            </p:sp>
          </p:grpSp>
          <p:cxnSp>
            <p:nvCxnSpPr>
              <p:cNvPr id="125" name="直接连接符 124"/>
              <p:cNvCxnSpPr/>
              <p:nvPr/>
            </p:nvCxnSpPr>
            <p:spPr>
              <a:xfrm>
                <a:off x="5929322" y="3148002"/>
                <a:ext cx="1643074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矩形 140"/>
              <p:cNvSpPr/>
              <p:nvPr/>
            </p:nvSpPr>
            <p:spPr>
              <a:xfrm>
                <a:off x="7429520" y="2933688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8" name="组合 153"/>
            <p:cNvGrpSpPr/>
            <p:nvPr/>
          </p:nvGrpSpPr>
          <p:grpSpPr>
            <a:xfrm>
              <a:off x="1928797" y="4143380"/>
              <a:ext cx="6500855" cy="609600"/>
              <a:chOff x="2000235" y="4786322"/>
              <a:chExt cx="6500855" cy="609600"/>
            </a:xfrm>
          </p:grpSpPr>
          <p:grpSp>
            <p:nvGrpSpPr>
              <p:cNvPr id="9" name="组合 70"/>
              <p:cNvGrpSpPr/>
              <p:nvPr/>
            </p:nvGrpSpPr>
            <p:grpSpPr>
              <a:xfrm>
                <a:off x="2000235" y="4786322"/>
                <a:ext cx="609601" cy="609600"/>
                <a:chOff x="2022478" y="2911459"/>
                <a:chExt cx="609601" cy="609600"/>
              </a:xfrm>
            </p:grpSpPr>
            <p:grpSp>
              <p:nvGrpSpPr>
                <p:cNvPr id="10" name="Group 57"/>
                <p:cNvGrpSpPr>
                  <a:grpSpLocks/>
                </p:cNvGrpSpPr>
                <p:nvPr/>
              </p:nvGrpSpPr>
              <p:grpSpPr bwMode="auto">
                <a:xfrm>
                  <a:off x="2022478" y="2911459"/>
                  <a:ext cx="609601" cy="609600"/>
                  <a:chOff x="1274" y="2437"/>
                  <a:chExt cx="384" cy="384"/>
                </a:xfrm>
              </p:grpSpPr>
              <p:sp>
                <p:nvSpPr>
                  <p:cNvPr id="75" name="Text Box 46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76" name="Oval 47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77" name="Oval 48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78" name="Oval 49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79" name="Oval 50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80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1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2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3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4" name="Oval 55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74" name="Text Box 56"/>
                <p:cNvSpPr txBox="1">
                  <a:spLocks noChangeArrowheads="1"/>
                </p:cNvSpPr>
                <p:nvPr/>
              </p:nvSpPr>
              <p:spPr bwMode="gray">
                <a:xfrm>
                  <a:off x="2147888" y="3005121"/>
                  <a:ext cx="354012" cy="4572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zh-CN" sz="2400" b="1" dirty="0" smtClean="0">
                      <a:solidFill>
                        <a:srgbClr val="000000"/>
                      </a:solidFill>
                    </a:rPr>
                    <a:t>6</a:t>
                  </a:r>
                  <a:endParaRPr lang="en-US" altLang="zh-CN" sz="2400" b="1" dirty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5" name="矩形 84"/>
              <p:cNvSpPr/>
              <p:nvPr/>
            </p:nvSpPr>
            <p:spPr>
              <a:xfrm>
                <a:off x="2714612" y="4929198"/>
                <a:ext cx="5786478" cy="40011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</p:spPr>
            <p:txBody>
              <a:bodyPr wrap="square">
                <a:spAutoFit/>
              </a:bodyPr>
              <a:lstStyle/>
              <a:p>
                <a:pPr eaLnBrk="0" latinLnBrk="1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搜才劳务派遣产品客户获取的服务价值     </a:t>
                </a:r>
                <a:r>
                  <a:rPr lang="en-US" altLang="zh-CN" b="1" dirty="0" smtClean="0">
                    <a:solidFill>
                      <a:schemeClr val="tx2"/>
                    </a:solidFill>
                  </a:rPr>
                  <a:t>P16-17</a:t>
                </a:r>
              </a:p>
            </p:txBody>
          </p:sp>
          <p:cxnSp>
            <p:nvCxnSpPr>
              <p:cNvPr id="123" name="直接连接符 122"/>
              <p:cNvCxnSpPr/>
              <p:nvPr/>
            </p:nvCxnSpPr>
            <p:spPr>
              <a:xfrm>
                <a:off x="7143768" y="5141924"/>
                <a:ext cx="35719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矩形 142"/>
              <p:cNvSpPr/>
              <p:nvPr/>
            </p:nvSpPr>
            <p:spPr>
              <a:xfrm>
                <a:off x="7429520" y="4929198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11" name="组合 157"/>
            <p:cNvGrpSpPr/>
            <p:nvPr/>
          </p:nvGrpSpPr>
          <p:grpSpPr>
            <a:xfrm>
              <a:off x="1931987" y="1357298"/>
              <a:ext cx="6211913" cy="609600"/>
              <a:chOff x="2003425" y="1214422"/>
              <a:chExt cx="6211913" cy="609600"/>
            </a:xfrm>
          </p:grpSpPr>
          <p:grpSp>
            <p:nvGrpSpPr>
              <p:cNvPr id="12" name="组合 156"/>
              <p:cNvGrpSpPr/>
              <p:nvPr/>
            </p:nvGrpSpPr>
            <p:grpSpPr>
              <a:xfrm>
                <a:off x="2003425" y="1214422"/>
                <a:ext cx="6211913" cy="609600"/>
                <a:chOff x="2003425" y="1176321"/>
                <a:chExt cx="6211913" cy="609600"/>
              </a:xfrm>
            </p:grpSpPr>
            <p:sp>
              <p:nvSpPr>
                <p:cNvPr id="1025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743200" y="1257288"/>
                  <a:ext cx="5472138" cy="40011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eaLnBrk="0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搜才劳务派遣业务简介                               </a:t>
                  </a:r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P6-8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13" name="Group 58"/>
                <p:cNvGrpSpPr>
                  <a:grpSpLocks/>
                </p:cNvGrpSpPr>
                <p:nvPr/>
              </p:nvGrpSpPr>
              <p:grpSpPr bwMode="auto">
                <a:xfrm>
                  <a:off x="2003425" y="1176321"/>
                  <a:ext cx="609600" cy="609600"/>
                  <a:chOff x="1274" y="2437"/>
                  <a:chExt cx="384" cy="384"/>
                </a:xfrm>
              </p:grpSpPr>
              <p:sp>
                <p:nvSpPr>
                  <p:cNvPr id="10259" name="Text Box 59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10260" name="Oval 60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65597" name="Oval 61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98" name="Oval 62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99" name="Oval 63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64" name="Oval 64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5" name="Oval 65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6" name="Oval 66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7" name="Oval 67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8" name="Oval 68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cxnSp>
              <p:nvCxnSpPr>
                <p:cNvPr id="119" name="直接连接符 118"/>
                <p:cNvCxnSpPr/>
                <p:nvPr/>
              </p:nvCxnSpPr>
              <p:spPr>
                <a:xfrm>
                  <a:off x="5500694" y="1428731"/>
                  <a:ext cx="2000264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258" name="Text Box 69"/>
              <p:cNvSpPr txBox="1">
                <a:spLocks noChangeArrowheads="1"/>
              </p:cNvSpPr>
              <p:nvPr/>
            </p:nvSpPr>
            <p:spPr bwMode="gray">
              <a:xfrm>
                <a:off x="2128838" y="1269984"/>
                <a:ext cx="354012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2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" name="组合 176"/>
            <p:cNvGrpSpPr/>
            <p:nvPr/>
          </p:nvGrpSpPr>
          <p:grpSpPr>
            <a:xfrm>
              <a:off x="1928794" y="3462342"/>
              <a:ext cx="6429420" cy="609600"/>
              <a:chOff x="1928794" y="3286124"/>
              <a:chExt cx="6429420" cy="609600"/>
            </a:xfrm>
          </p:grpSpPr>
          <p:grpSp>
            <p:nvGrpSpPr>
              <p:cNvPr id="15" name="组合 152"/>
              <p:cNvGrpSpPr/>
              <p:nvPr/>
            </p:nvGrpSpPr>
            <p:grpSpPr>
              <a:xfrm>
                <a:off x="1928794" y="3286124"/>
                <a:ext cx="6429420" cy="609600"/>
                <a:chOff x="2000232" y="3786190"/>
                <a:chExt cx="6429420" cy="609600"/>
              </a:xfrm>
            </p:grpSpPr>
            <p:grpSp>
              <p:nvGrpSpPr>
                <p:cNvPr id="16" name="Group 2"/>
                <p:cNvGrpSpPr>
                  <a:grpSpLocks/>
                </p:cNvGrpSpPr>
                <p:nvPr/>
              </p:nvGrpSpPr>
              <p:grpSpPr bwMode="auto">
                <a:xfrm>
                  <a:off x="2000232" y="3786190"/>
                  <a:ext cx="609600" cy="609600"/>
                  <a:chOff x="816" y="1872"/>
                  <a:chExt cx="384" cy="384"/>
                </a:xfrm>
              </p:grpSpPr>
              <p:sp>
                <p:nvSpPr>
                  <p:cNvPr id="65539" name="Oval 3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0" name="Oval 4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1" name="Oval 5"/>
                  <p:cNvSpPr>
                    <a:spLocks noChangeArrowheads="1"/>
                  </p:cNvSpPr>
                  <p:nvPr/>
                </p:nvSpPr>
                <p:spPr bwMode="gray">
                  <a:xfrm>
                    <a:off x="841" y="1897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2" name="Oval 6"/>
                  <p:cNvSpPr>
                    <a:spLocks noChangeArrowheads="1"/>
                  </p:cNvSpPr>
                  <p:nvPr/>
                </p:nvSpPr>
                <p:spPr bwMode="gray">
                  <a:xfrm>
                    <a:off x="866" y="192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shade val="63529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83" name="Oval 7"/>
                  <p:cNvSpPr>
                    <a:spLocks noChangeArrowheads="1"/>
                  </p:cNvSpPr>
                  <p:nvPr/>
                </p:nvSpPr>
                <p:spPr bwMode="gray">
                  <a:xfrm>
                    <a:off x="859" y="1914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4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864" y="1919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5" name="Oval 9"/>
                  <p:cNvSpPr>
                    <a:spLocks noChangeArrowheads="1"/>
                  </p:cNvSpPr>
                  <p:nvPr/>
                </p:nvSpPr>
                <p:spPr bwMode="gray">
                  <a:xfrm>
                    <a:off x="868" y="1921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6" name="Oval 10"/>
                  <p:cNvSpPr>
                    <a:spLocks noChangeArrowheads="1"/>
                  </p:cNvSpPr>
                  <p:nvPr/>
                </p:nvSpPr>
                <p:spPr bwMode="gray">
                  <a:xfrm>
                    <a:off x="871" y="1923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7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886" y="1931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249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714612" y="3929066"/>
                  <a:ext cx="5715040" cy="40011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eaLnBrk="0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搜才劳务派遣产品客户服务流程                </a:t>
                  </a:r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P13-15</a:t>
                  </a:r>
                </a:p>
              </p:txBody>
            </p:sp>
            <p:cxnSp>
              <p:nvCxnSpPr>
                <p:cNvPr id="124" name="直接连接符 123"/>
                <p:cNvCxnSpPr>
                  <a:endCxn id="142" idx="1"/>
                </p:cNvCxnSpPr>
                <p:nvPr/>
              </p:nvCxnSpPr>
              <p:spPr>
                <a:xfrm flipV="1">
                  <a:off x="6429388" y="4113732"/>
                  <a:ext cx="1000367" cy="2806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2" name="矩形 141"/>
                <p:cNvSpPr/>
                <p:nvPr/>
              </p:nvSpPr>
              <p:spPr>
                <a:xfrm>
                  <a:off x="7429755" y="3929066"/>
                  <a:ext cx="18473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10250" name="Text Box 43"/>
              <p:cNvSpPr txBox="1">
                <a:spLocks noChangeArrowheads="1"/>
              </p:cNvSpPr>
              <p:nvPr/>
            </p:nvSpPr>
            <p:spPr bwMode="gray">
              <a:xfrm>
                <a:off x="2071670" y="3357562"/>
                <a:ext cx="354013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5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7" name="组合 177"/>
            <p:cNvGrpSpPr/>
            <p:nvPr/>
          </p:nvGrpSpPr>
          <p:grpSpPr>
            <a:xfrm>
              <a:off x="1928794" y="4857760"/>
              <a:ext cx="6357982" cy="609600"/>
              <a:chOff x="1928794" y="4857760"/>
              <a:chExt cx="6357982" cy="609600"/>
            </a:xfrm>
          </p:grpSpPr>
          <p:grpSp>
            <p:nvGrpSpPr>
              <p:cNvPr id="18" name="组合 154"/>
              <p:cNvGrpSpPr/>
              <p:nvPr/>
            </p:nvGrpSpPr>
            <p:grpSpPr>
              <a:xfrm>
                <a:off x="1928794" y="4857760"/>
                <a:ext cx="6357982" cy="609600"/>
                <a:chOff x="2000232" y="5534044"/>
                <a:chExt cx="6357982" cy="609600"/>
              </a:xfrm>
            </p:grpSpPr>
            <p:sp>
              <p:nvSpPr>
                <p:cNvPr id="86" name="矩形 85"/>
                <p:cNvSpPr/>
                <p:nvPr/>
              </p:nvSpPr>
              <p:spPr>
                <a:xfrm>
                  <a:off x="2714612" y="5643578"/>
                  <a:ext cx="276550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latinLnBrk="1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搜才劳务派遣产品特色</a:t>
                  </a:r>
                  <a:endParaRPr lang="en-US" altLang="ko-KR" sz="2000" b="1" dirty="0" smtClean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19" name="Group 2"/>
                <p:cNvGrpSpPr>
                  <a:grpSpLocks/>
                </p:cNvGrpSpPr>
                <p:nvPr/>
              </p:nvGrpSpPr>
              <p:grpSpPr bwMode="auto">
                <a:xfrm>
                  <a:off x="2000232" y="5534044"/>
                  <a:ext cx="609600" cy="609600"/>
                  <a:chOff x="816" y="1872"/>
                  <a:chExt cx="384" cy="384"/>
                </a:xfrm>
              </p:grpSpPr>
              <p:sp>
                <p:nvSpPr>
                  <p:cNvPr id="102" name="Oval 3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3" name="Oval 4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4" name="Oval 5"/>
                  <p:cNvSpPr>
                    <a:spLocks noChangeArrowheads="1"/>
                  </p:cNvSpPr>
                  <p:nvPr/>
                </p:nvSpPr>
                <p:spPr bwMode="gray">
                  <a:xfrm>
                    <a:off x="841" y="1897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5" name="Oval 6"/>
                  <p:cNvSpPr>
                    <a:spLocks noChangeArrowheads="1"/>
                  </p:cNvSpPr>
                  <p:nvPr/>
                </p:nvSpPr>
                <p:spPr bwMode="gray">
                  <a:xfrm>
                    <a:off x="866" y="192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shade val="63529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6" name="Oval 7"/>
                  <p:cNvSpPr>
                    <a:spLocks noChangeArrowheads="1"/>
                  </p:cNvSpPr>
                  <p:nvPr/>
                </p:nvSpPr>
                <p:spPr bwMode="gray">
                  <a:xfrm>
                    <a:off x="859" y="1914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7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864" y="1919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8" name="Oval 9"/>
                  <p:cNvSpPr>
                    <a:spLocks noChangeArrowheads="1"/>
                  </p:cNvSpPr>
                  <p:nvPr/>
                </p:nvSpPr>
                <p:spPr bwMode="gray">
                  <a:xfrm>
                    <a:off x="868" y="1921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9" name="Oval 10"/>
                  <p:cNvSpPr>
                    <a:spLocks noChangeArrowheads="1"/>
                  </p:cNvSpPr>
                  <p:nvPr/>
                </p:nvSpPr>
                <p:spPr bwMode="gray">
                  <a:xfrm>
                    <a:off x="871" y="1923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0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886" y="1931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cxnSp>
              <p:nvCxnSpPr>
                <p:cNvPr id="122" name="直接连接符 121"/>
                <p:cNvCxnSpPr/>
                <p:nvPr/>
              </p:nvCxnSpPr>
              <p:spPr>
                <a:xfrm>
                  <a:off x="5500694" y="5856304"/>
                  <a:ext cx="2000264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4" name="矩形 143"/>
                <p:cNvSpPr/>
                <p:nvPr/>
              </p:nvSpPr>
              <p:spPr>
                <a:xfrm>
                  <a:off x="7429755" y="5643578"/>
                  <a:ext cx="92845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P18-19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111" name="Text Box 56"/>
              <p:cNvSpPr txBox="1">
                <a:spLocks noChangeArrowheads="1"/>
              </p:cNvSpPr>
              <p:nvPr/>
            </p:nvSpPr>
            <p:spPr bwMode="gray">
              <a:xfrm>
                <a:off x="2071670" y="4929198"/>
                <a:ext cx="354012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7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0" name="组合 162"/>
          <p:cNvGrpSpPr/>
          <p:nvPr/>
        </p:nvGrpSpPr>
        <p:grpSpPr>
          <a:xfrm>
            <a:off x="1500166" y="1285860"/>
            <a:ext cx="6155247" cy="609600"/>
            <a:chOff x="2000232" y="5534044"/>
            <a:chExt cx="6155247" cy="609600"/>
          </a:xfrm>
        </p:grpSpPr>
        <p:sp>
          <p:nvSpPr>
            <p:cNvPr id="164" name="矩形 163"/>
            <p:cNvSpPr/>
            <p:nvPr/>
          </p:nvSpPr>
          <p:spPr>
            <a:xfrm>
              <a:off x="2783496" y="5643578"/>
              <a:ext cx="5371983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latinLnBrk="1" hangingPunct="0"/>
              <a:r>
                <a:rPr lang="zh-CN" altLang="en-US" sz="2000" b="1" dirty="0" smtClean="0">
                  <a:solidFill>
                    <a:schemeClr val="tx2"/>
                  </a:solidFill>
                </a:rPr>
                <a:t>搜才简介                                                    </a:t>
              </a:r>
              <a:r>
                <a:rPr lang="en-US" altLang="zh-CN" b="1" dirty="0" smtClean="0">
                  <a:solidFill>
                    <a:schemeClr val="tx2"/>
                  </a:solidFill>
                </a:rPr>
                <a:t>P3-5</a:t>
              </a:r>
              <a:endParaRPr lang="en-US" altLang="ko-KR" b="1" dirty="0" smtClean="0">
                <a:solidFill>
                  <a:schemeClr val="tx2"/>
                </a:solidFill>
              </a:endParaRPr>
            </a:p>
          </p:txBody>
        </p:sp>
        <p:grpSp>
          <p:nvGrpSpPr>
            <p:cNvPr id="21" name="Group 2"/>
            <p:cNvGrpSpPr>
              <a:grpSpLocks/>
            </p:cNvGrpSpPr>
            <p:nvPr/>
          </p:nvGrpSpPr>
          <p:grpSpPr bwMode="auto">
            <a:xfrm>
              <a:off x="2000232" y="5534044"/>
              <a:ext cx="609600" cy="609600"/>
              <a:chOff x="816" y="1872"/>
              <a:chExt cx="384" cy="384"/>
            </a:xfrm>
          </p:grpSpPr>
          <p:sp>
            <p:nvSpPr>
              <p:cNvPr id="168" name="Oval 3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69" name="Oval 4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solidFill>
                <a:srgbClr val="990099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0" name="Oval 5"/>
              <p:cNvSpPr>
                <a:spLocks noChangeArrowheads="1"/>
              </p:cNvSpPr>
              <p:nvPr/>
            </p:nvSpPr>
            <p:spPr bwMode="gray">
              <a:xfrm>
                <a:off x="841" y="1897"/>
                <a:ext cx="334" cy="334"/>
              </a:xfrm>
              <a:prstGeom prst="ellipse">
                <a:avLst/>
              </a:prstGeom>
              <a:solidFill>
                <a:srgbClr val="990099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1" name="Oval 6"/>
              <p:cNvSpPr>
                <a:spLocks noChangeArrowheads="1"/>
              </p:cNvSpPr>
              <p:nvPr/>
            </p:nvSpPr>
            <p:spPr bwMode="gray">
              <a:xfrm>
                <a:off x="866" y="1922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3529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2" name="Oval 7"/>
              <p:cNvSpPr>
                <a:spLocks noChangeArrowheads="1"/>
              </p:cNvSpPr>
              <p:nvPr/>
            </p:nvSpPr>
            <p:spPr bwMode="gray">
              <a:xfrm>
                <a:off x="859" y="1914"/>
                <a:ext cx="300" cy="300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73" name="Oval 8"/>
              <p:cNvSpPr>
                <a:spLocks noChangeArrowheads="1"/>
              </p:cNvSpPr>
              <p:nvPr/>
            </p:nvSpPr>
            <p:spPr bwMode="gray">
              <a:xfrm>
                <a:off x="864" y="1919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4" name="Oval 9"/>
              <p:cNvSpPr>
                <a:spLocks noChangeArrowheads="1"/>
              </p:cNvSpPr>
              <p:nvPr/>
            </p:nvSpPr>
            <p:spPr bwMode="gray">
              <a:xfrm>
                <a:off x="868" y="1921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5" name="Oval 10"/>
              <p:cNvSpPr>
                <a:spLocks noChangeArrowheads="1"/>
              </p:cNvSpPr>
              <p:nvPr/>
            </p:nvSpPr>
            <p:spPr bwMode="gray">
              <a:xfrm>
                <a:off x="871" y="1923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989898"/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6" name="Oval 11"/>
              <p:cNvSpPr>
                <a:spLocks noChangeArrowheads="1"/>
              </p:cNvSpPr>
              <p:nvPr/>
            </p:nvSpPr>
            <p:spPr bwMode="gray">
              <a:xfrm>
                <a:off x="886" y="1931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cxnSp>
          <p:nvCxnSpPr>
            <p:cNvPr id="166" name="直接连接符 165"/>
            <p:cNvCxnSpPr/>
            <p:nvPr/>
          </p:nvCxnSpPr>
          <p:spPr>
            <a:xfrm>
              <a:off x="3967224" y="5819796"/>
              <a:ext cx="3462296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9" name="Text Box 56"/>
          <p:cNvSpPr txBox="1">
            <a:spLocks noChangeArrowheads="1"/>
          </p:cNvSpPr>
          <p:nvPr/>
        </p:nvSpPr>
        <p:spPr bwMode="gray">
          <a:xfrm>
            <a:off x="1643042" y="1357298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 dirty="0" smtClean="0">
                <a:solidFill>
                  <a:srgbClr val="000000"/>
                </a:solidFill>
              </a:rPr>
              <a:t>1</a:t>
            </a:r>
            <a:endParaRPr lang="en-US" altLang="zh-CN" sz="2400" b="1" dirty="0">
              <a:solidFill>
                <a:srgbClr val="00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001024" y="6286520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Page4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857224" y="1214422"/>
            <a:ext cx="7358114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zh-CN" altLang="en-US" sz="1400" b="1" dirty="0" smtClean="0">
                <a:solidFill>
                  <a:srgbClr val="FF0000"/>
                </a:solidFill>
                <a:latin typeface="+mn-ea"/>
                <a:ea typeface="+mn-ea"/>
              </a:rPr>
              <a:t>解决编制</a:t>
            </a:r>
            <a:endParaRPr lang="en-US" altLang="zh-CN" sz="1400" b="1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 lvl="0">
              <a:lnSpc>
                <a:spcPct val="150000"/>
              </a:lnSpc>
              <a:defRPr/>
            </a:pPr>
            <a:r>
              <a:rPr lang="zh-CN" altLang="en-US" sz="1400" b="1" dirty="0" smtClean="0">
                <a:latin typeface="+mn-ea"/>
                <a:ea typeface="+mn-ea"/>
              </a:rPr>
              <a:t>您用人不受户口学历及编制限制，平时对员工做出相关的管理规定，使用其才能，按分配的工作任务进行管理、考核。您可以在业务增加时增加人员，在业务减少时减少人员，用人方式十分机动灵活；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1400" b="1" dirty="0" smtClean="0">
                <a:solidFill>
                  <a:srgbClr val="FF0000"/>
                </a:solidFill>
                <a:latin typeface="+mn-ea"/>
                <a:ea typeface="+mn-ea"/>
              </a:rPr>
              <a:t>减少事务性工作</a:t>
            </a:r>
            <a:endParaRPr lang="en-US" altLang="zh-CN" sz="1400" b="1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1400" b="1" dirty="0" smtClean="0">
                <a:latin typeface="+mn-ea"/>
                <a:ea typeface="+mn-ea"/>
              </a:rPr>
              <a:t>您的人事部门可以从繁琐庞大的事务性工作中解脱出来，更专注于核心业务；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1400" b="1" dirty="0" smtClean="0">
                <a:solidFill>
                  <a:srgbClr val="FF0000"/>
                </a:solidFill>
                <a:latin typeface="+mn-ea"/>
                <a:ea typeface="+mn-ea"/>
              </a:rPr>
              <a:t>合理规避风险</a:t>
            </a:r>
            <a:endParaRPr lang="en-US" altLang="zh-CN" sz="1400" b="1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1400" b="1" dirty="0" smtClean="0">
                <a:latin typeface="+mn-ea"/>
                <a:ea typeface="+mn-ea"/>
              </a:rPr>
              <a:t>专业的操作团队为您提供各种政策咨询，帮助企业在用工方面合理规避风险；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1400" b="1" dirty="0" smtClean="0">
                <a:solidFill>
                  <a:srgbClr val="FF0000"/>
                </a:solidFill>
                <a:latin typeface="+mn-ea"/>
                <a:ea typeface="+mn-ea"/>
              </a:rPr>
              <a:t>减少劳动纠纷</a:t>
            </a:r>
            <a:endParaRPr lang="en-US" altLang="zh-CN" sz="1400" b="1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1400" b="1" dirty="0" smtClean="0">
                <a:latin typeface="+mn-ea"/>
                <a:ea typeface="+mn-ea"/>
              </a:rPr>
              <a:t>您与派遣员工只是一种有偿使用关系，这样您就可避免与派遣员工在人事（劳动）关系上可能出现的法律纠纷；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1400" b="1" dirty="0" smtClean="0">
                <a:solidFill>
                  <a:srgbClr val="FF0000"/>
                </a:solidFill>
                <a:latin typeface="+mn-ea"/>
                <a:ea typeface="+mn-ea"/>
              </a:rPr>
              <a:t>选择大品牌，员工更放心</a:t>
            </a:r>
            <a:endParaRPr lang="en-US" altLang="zh-CN" sz="1400" b="1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1400" b="1" dirty="0" smtClean="0">
                <a:latin typeface="+mn-ea"/>
                <a:ea typeface="+mn-ea"/>
              </a:rPr>
              <a:t>搜才为正规的、大品牌的劳务派遣公司，是专业处理劳动关系的机构，熟知劳动保障政策法规，在劳动合同签订、工资支付、社会保险等问题上一般能规范操作，如果发生什么劳动纠纷，可以快速进行处理，同时也避免影响您的企业形象，从而提高您员工的企业归属感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Box 155"/>
          <p:cNvSpPr txBox="1"/>
          <p:nvPr/>
        </p:nvSpPr>
        <p:spPr>
          <a:xfrm>
            <a:off x="4071934" y="895633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+mn-ea"/>
                <a:ea typeface="+mn-ea"/>
              </a:rPr>
              <a:t>目</a:t>
            </a:r>
            <a:r>
              <a:rPr lang="en-US" altLang="zh-CN" sz="2400" b="1" dirty="0" smtClean="0">
                <a:latin typeface="+mn-ea"/>
                <a:ea typeface="+mn-ea"/>
              </a:rPr>
              <a:t>    </a:t>
            </a:r>
            <a:r>
              <a:rPr lang="zh-CN" altLang="en-US" sz="2400" b="1" dirty="0" smtClean="0">
                <a:latin typeface="+mn-ea"/>
                <a:ea typeface="+mn-ea"/>
              </a:rPr>
              <a:t>录</a:t>
            </a:r>
            <a:endParaRPr lang="zh-CN" altLang="en-US" sz="2400" b="1" dirty="0">
              <a:latin typeface="+mn-ea"/>
              <a:ea typeface="+mn-ea"/>
            </a:endParaRPr>
          </a:p>
        </p:txBody>
      </p:sp>
      <p:grpSp>
        <p:nvGrpSpPr>
          <p:cNvPr id="2" name="组合 179"/>
          <p:cNvGrpSpPr/>
          <p:nvPr/>
        </p:nvGrpSpPr>
        <p:grpSpPr>
          <a:xfrm>
            <a:off x="1500166" y="1962144"/>
            <a:ext cx="6500858" cy="4110062"/>
            <a:chOff x="1928794" y="1357298"/>
            <a:chExt cx="6500858" cy="4110062"/>
          </a:xfrm>
        </p:grpSpPr>
        <p:grpSp>
          <p:nvGrpSpPr>
            <p:cNvPr id="3" name="组合 150"/>
            <p:cNvGrpSpPr/>
            <p:nvPr/>
          </p:nvGrpSpPr>
          <p:grpSpPr>
            <a:xfrm>
              <a:off x="1933575" y="2033582"/>
              <a:ext cx="6353201" cy="609600"/>
              <a:chOff x="2005013" y="2028809"/>
              <a:chExt cx="6353201" cy="609600"/>
            </a:xfrm>
          </p:grpSpPr>
          <p:grpSp>
            <p:nvGrpSpPr>
              <p:cNvPr id="4" name="Group 12"/>
              <p:cNvGrpSpPr>
                <a:grpSpLocks/>
              </p:cNvGrpSpPr>
              <p:nvPr/>
            </p:nvGrpSpPr>
            <p:grpSpPr bwMode="auto">
              <a:xfrm>
                <a:off x="2005013" y="2028809"/>
                <a:ext cx="609600" cy="609600"/>
                <a:chOff x="816" y="1872"/>
                <a:chExt cx="384" cy="384"/>
              </a:xfrm>
            </p:grpSpPr>
            <p:sp>
              <p:nvSpPr>
                <p:cNvPr id="65549" name="Oval 13"/>
                <p:cNvSpPr>
                  <a:spLocks noChangeArrowheads="1"/>
                </p:cNvSpPr>
                <p:nvPr/>
              </p:nvSpPr>
              <p:spPr bwMode="gray">
                <a:xfrm>
                  <a:off x="816" y="187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gamma/>
                        <a:tint val="0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0" name="Oval 14"/>
                <p:cNvSpPr>
                  <a:spLocks noChangeArrowheads="1"/>
                </p:cNvSpPr>
                <p:nvPr/>
              </p:nvSpPr>
              <p:spPr bwMode="gray">
                <a:xfrm>
                  <a:off x="816" y="1872"/>
                  <a:ext cx="384" cy="384"/>
                </a:xfrm>
                <a:prstGeom prst="ellipse">
                  <a:avLst/>
                </a:prstGeom>
                <a:solidFill>
                  <a:srgbClr val="990099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1" name="Oval 15"/>
                <p:cNvSpPr>
                  <a:spLocks noChangeArrowheads="1"/>
                </p:cNvSpPr>
                <p:nvPr/>
              </p:nvSpPr>
              <p:spPr bwMode="gray">
                <a:xfrm>
                  <a:off x="841" y="1897"/>
                  <a:ext cx="334" cy="334"/>
                </a:xfrm>
                <a:prstGeom prst="ellipse">
                  <a:avLst/>
                </a:prstGeom>
                <a:solidFill>
                  <a:srgbClr val="990099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2" name="Oval 16"/>
                <p:cNvSpPr>
                  <a:spLocks noChangeArrowheads="1"/>
                </p:cNvSpPr>
                <p:nvPr/>
              </p:nvSpPr>
              <p:spPr bwMode="gray">
                <a:xfrm>
                  <a:off x="866" y="1922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gamma/>
                        <a:shade val="63529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10292" name="Oval 17"/>
                <p:cNvSpPr>
                  <a:spLocks noChangeArrowheads="1"/>
                </p:cNvSpPr>
                <p:nvPr/>
              </p:nvSpPr>
              <p:spPr bwMode="gray">
                <a:xfrm>
                  <a:off x="859" y="1914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293" name="Oval 18"/>
                <p:cNvSpPr>
                  <a:spLocks noChangeArrowheads="1"/>
                </p:cNvSpPr>
                <p:nvPr/>
              </p:nvSpPr>
              <p:spPr bwMode="gray">
                <a:xfrm>
                  <a:off x="864" y="191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595959"/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4" name="Oval 19"/>
                <p:cNvSpPr>
                  <a:spLocks noChangeArrowheads="1"/>
                </p:cNvSpPr>
                <p:nvPr/>
              </p:nvSpPr>
              <p:spPr bwMode="gray">
                <a:xfrm>
                  <a:off x="868" y="192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E9E9E9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5" name="Oval 20"/>
                <p:cNvSpPr>
                  <a:spLocks noChangeArrowheads="1"/>
                </p:cNvSpPr>
                <p:nvPr/>
              </p:nvSpPr>
              <p:spPr bwMode="gray">
                <a:xfrm>
                  <a:off x="871" y="192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89898"/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6" name="Oval 21"/>
                <p:cNvSpPr>
                  <a:spLocks noChangeArrowheads="1"/>
                </p:cNvSpPr>
                <p:nvPr/>
              </p:nvSpPr>
              <p:spPr bwMode="gray">
                <a:xfrm>
                  <a:off x="886" y="193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C0C0C0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0245" name="Text Box 26"/>
              <p:cNvSpPr txBox="1">
                <a:spLocks noChangeArrowheads="1"/>
              </p:cNvSpPr>
              <p:nvPr/>
            </p:nvSpPr>
            <p:spPr bwMode="auto">
              <a:xfrm>
                <a:off x="2743200" y="2133519"/>
                <a:ext cx="5615014" cy="4001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搜才劳务派遣产品应用背景                       </a:t>
                </a:r>
                <a:r>
                  <a:rPr lang="en-US" altLang="zh-CN" b="1" dirty="0" smtClean="0">
                    <a:solidFill>
                      <a:schemeClr val="tx2"/>
                    </a:solidFill>
                  </a:rPr>
                  <a:t>P9-10</a:t>
                </a:r>
              </a:p>
            </p:txBody>
          </p:sp>
          <p:sp>
            <p:nvSpPr>
              <p:cNvPr id="10246" name="Text Box 42"/>
              <p:cNvSpPr txBox="1">
                <a:spLocks noChangeArrowheads="1"/>
              </p:cNvSpPr>
              <p:nvPr/>
            </p:nvSpPr>
            <p:spPr bwMode="gray">
              <a:xfrm>
                <a:off x="2133600" y="2112946"/>
                <a:ext cx="354013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3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21" name="直接连接符 120"/>
              <p:cNvCxnSpPr/>
              <p:nvPr/>
            </p:nvCxnSpPr>
            <p:spPr>
              <a:xfrm>
                <a:off x="6000760" y="2319315"/>
                <a:ext cx="135732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" name="矩形 139"/>
              <p:cNvSpPr/>
              <p:nvPr/>
            </p:nvSpPr>
            <p:spPr>
              <a:xfrm>
                <a:off x="7415119" y="2105001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5" name="组合 151"/>
            <p:cNvGrpSpPr/>
            <p:nvPr/>
          </p:nvGrpSpPr>
          <p:grpSpPr>
            <a:xfrm>
              <a:off x="1928794" y="2747962"/>
              <a:ext cx="6429420" cy="609600"/>
              <a:chOff x="2000232" y="2857496"/>
              <a:chExt cx="6429420" cy="609600"/>
            </a:xfrm>
          </p:grpSpPr>
          <p:sp>
            <p:nvSpPr>
              <p:cNvPr id="10252" name="Text Box 28"/>
              <p:cNvSpPr txBox="1">
                <a:spLocks noChangeArrowheads="1"/>
              </p:cNvSpPr>
              <p:nvPr/>
            </p:nvSpPr>
            <p:spPr bwMode="auto">
              <a:xfrm>
                <a:off x="2743200" y="2949559"/>
                <a:ext cx="5686452" cy="4001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搜才劳务派遣产品服务内容                       </a:t>
                </a:r>
                <a:r>
                  <a:rPr lang="en-US" altLang="zh-CN" b="1" dirty="0" smtClean="0">
                    <a:solidFill>
                      <a:schemeClr val="tx2"/>
                    </a:solidFill>
                  </a:rPr>
                  <a:t>P11-12</a:t>
                </a:r>
              </a:p>
            </p:txBody>
          </p:sp>
          <p:grpSp>
            <p:nvGrpSpPr>
              <p:cNvPr id="6" name="组合 69"/>
              <p:cNvGrpSpPr/>
              <p:nvPr/>
            </p:nvGrpSpPr>
            <p:grpSpPr>
              <a:xfrm>
                <a:off x="2000232" y="2857496"/>
                <a:ext cx="609600" cy="609600"/>
                <a:chOff x="2022475" y="2911459"/>
                <a:chExt cx="609600" cy="609600"/>
              </a:xfrm>
            </p:grpSpPr>
            <p:grpSp>
              <p:nvGrpSpPr>
                <p:cNvPr id="7" name="Group 57"/>
                <p:cNvGrpSpPr>
                  <a:grpSpLocks/>
                </p:cNvGrpSpPr>
                <p:nvPr/>
              </p:nvGrpSpPr>
              <p:grpSpPr bwMode="auto">
                <a:xfrm>
                  <a:off x="2022475" y="2911459"/>
                  <a:ext cx="609600" cy="609600"/>
                  <a:chOff x="1274" y="2437"/>
                  <a:chExt cx="384" cy="384"/>
                </a:xfrm>
              </p:grpSpPr>
              <p:sp>
                <p:nvSpPr>
                  <p:cNvPr id="10269" name="Text Box 46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10270" name="Oval 47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65584" name="Oval 48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85" name="Oval 49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86" name="Oval 50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74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5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6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7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8" name="Oval 55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254" name="Text Box 56"/>
                <p:cNvSpPr txBox="1">
                  <a:spLocks noChangeArrowheads="1"/>
                </p:cNvSpPr>
                <p:nvPr/>
              </p:nvSpPr>
              <p:spPr bwMode="gray">
                <a:xfrm>
                  <a:off x="2147888" y="3005121"/>
                  <a:ext cx="354012" cy="4572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zh-CN" sz="2400" b="1" dirty="0" smtClean="0">
                      <a:solidFill>
                        <a:srgbClr val="000000"/>
                      </a:solidFill>
                    </a:rPr>
                    <a:t>4</a:t>
                  </a:r>
                  <a:endParaRPr lang="en-US" altLang="zh-CN" sz="2400" b="1" dirty="0">
                    <a:solidFill>
                      <a:srgbClr val="000000"/>
                    </a:solidFill>
                  </a:endParaRPr>
                </a:p>
              </p:txBody>
            </p:sp>
          </p:grpSp>
          <p:cxnSp>
            <p:nvCxnSpPr>
              <p:cNvPr id="125" name="直接连接符 124"/>
              <p:cNvCxnSpPr/>
              <p:nvPr/>
            </p:nvCxnSpPr>
            <p:spPr>
              <a:xfrm>
                <a:off x="5929322" y="3148002"/>
                <a:ext cx="1643074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矩形 140"/>
              <p:cNvSpPr/>
              <p:nvPr/>
            </p:nvSpPr>
            <p:spPr>
              <a:xfrm>
                <a:off x="7429520" y="2933688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8" name="组合 153"/>
            <p:cNvGrpSpPr/>
            <p:nvPr/>
          </p:nvGrpSpPr>
          <p:grpSpPr>
            <a:xfrm>
              <a:off x="1928797" y="4143380"/>
              <a:ext cx="6500855" cy="609600"/>
              <a:chOff x="2000235" y="4786322"/>
              <a:chExt cx="6500855" cy="609600"/>
            </a:xfrm>
          </p:grpSpPr>
          <p:grpSp>
            <p:nvGrpSpPr>
              <p:cNvPr id="9" name="组合 70"/>
              <p:cNvGrpSpPr/>
              <p:nvPr/>
            </p:nvGrpSpPr>
            <p:grpSpPr>
              <a:xfrm>
                <a:off x="2000235" y="4786322"/>
                <a:ext cx="609601" cy="609600"/>
                <a:chOff x="2022478" y="2911459"/>
                <a:chExt cx="609601" cy="609600"/>
              </a:xfrm>
            </p:grpSpPr>
            <p:grpSp>
              <p:nvGrpSpPr>
                <p:cNvPr id="10" name="Group 57"/>
                <p:cNvGrpSpPr>
                  <a:grpSpLocks/>
                </p:cNvGrpSpPr>
                <p:nvPr/>
              </p:nvGrpSpPr>
              <p:grpSpPr bwMode="auto">
                <a:xfrm>
                  <a:off x="2022478" y="2911459"/>
                  <a:ext cx="609601" cy="609600"/>
                  <a:chOff x="1274" y="2437"/>
                  <a:chExt cx="384" cy="384"/>
                </a:xfrm>
              </p:grpSpPr>
              <p:sp>
                <p:nvSpPr>
                  <p:cNvPr id="75" name="Text Box 46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76" name="Oval 47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77" name="Oval 48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78" name="Oval 49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79" name="Oval 50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80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1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2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3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4" name="Oval 55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74" name="Text Box 56"/>
                <p:cNvSpPr txBox="1">
                  <a:spLocks noChangeArrowheads="1"/>
                </p:cNvSpPr>
                <p:nvPr/>
              </p:nvSpPr>
              <p:spPr bwMode="gray">
                <a:xfrm>
                  <a:off x="2147888" y="3005121"/>
                  <a:ext cx="354012" cy="4572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zh-CN" sz="2400" b="1" dirty="0" smtClean="0">
                      <a:solidFill>
                        <a:srgbClr val="000000"/>
                      </a:solidFill>
                    </a:rPr>
                    <a:t>6</a:t>
                  </a:r>
                  <a:endParaRPr lang="en-US" altLang="zh-CN" sz="2400" b="1" dirty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5" name="矩形 84"/>
              <p:cNvSpPr/>
              <p:nvPr/>
            </p:nvSpPr>
            <p:spPr>
              <a:xfrm>
                <a:off x="2714612" y="4929198"/>
                <a:ext cx="5786478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0" latinLnBrk="1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搜才劳务派遣产品客户获取的服务价值     </a:t>
                </a:r>
                <a:r>
                  <a:rPr lang="en-US" altLang="zh-CN" b="1" dirty="0" smtClean="0">
                    <a:solidFill>
                      <a:schemeClr val="tx2"/>
                    </a:solidFill>
                  </a:rPr>
                  <a:t>P16-17</a:t>
                </a:r>
              </a:p>
            </p:txBody>
          </p:sp>
          <p:cxnSp>
            <p:nvCxnSpPr>
              <p:cNvPr id="123" name="直接连接符 122"/>
              <p:cNvCxnSpPr/>
              <p:nvPr/>
            </p:nvCxnSpPr>
            <p:spPr>
              <a:xfrm>
                <a:off x="7143768" y="5141924"/>
                <a:ext cx="35719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矩形 142"/>
              <p:cNvSpPr/>
              <p:nvPr/>
            </p:nvSpPr>
            <p:spPr>
              <a:xfrm>
                <a:off x="7429520" y="4929198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11" name="组合 157"/>
            <p:cNvGrpSpPr/>
            <p:nvPr/>
          </p:nvGrpSpPr>
          <p:grpSpPr>
            <a:xfrm>
              <a:off x="1931987" y="1357298"/>
              <a:ext cx="6211913" cy="609600"/>
              <a:chOff x="2003425" y="1214422"/>
              <a:chExt cx="6211913" cy="609600"/>
            </a:xfrm>
          </p:grpSpPr>
          <p:grpSp>
            <p:nvGrpSpPr>
              <p:cNvPr id="12" name="组合 156"/>
              <p:cNvGrpSpPr/>
              <p:nvPr/>
            </p:nvGrpSpPr>
            <p:grpSpPr>
              <a:xfrm>
                <a:off x="2003425" y="1214422"/>
                <a:ext cx="6211913" cy="609600"/>
                <a:chOff x="2003425" y="1176321"/>
                <a:chExt cx="6211913" cy="609600"/>
              </a:xfrm>
            </p:grpSpPr>
            <p:sp>
              <p:nvSpPr>
                <p:cNvPr id="1025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743200" y="1257288"/>
                  <a:ext cx="5472138" cy="40011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eaLnBrk="0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搜才劳务派遣业务简介                               </a:t>
                  </a:r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P6-8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13" name="Group 58"/>
                <p:cNvGrpSpPr>
                  <a:grpSpLocks/>
                </p:cNvGrpSpPr>
                <p:nvPr/>
              </p:nvGrpSpPr>
              <p:grpSpPr bwMode="auto">
                <a:xfrm>
                  <a:off x="2003425" y="1176321"/>
                  <a:ext cx="609600" cy="609600"/>
                  <a:chOff x="1274" y="2437"/>
                  <a:chExt cx="384" cy="384"/>
                </a:xfrm>
              </p:grpSpPr>
              <p:sp>
                <p:nvSpPr>
                  <p:cNvPr id="10259" name="Text Box 59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10260" name="Oval 60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65597" name="Oval 61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98" name="Oval 62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99" name="Oval 63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64" name="Oval 64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5" name="Oval 65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6" name="Oval 66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7" name="Oval 67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8" name="Oval 68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cxnSp>
              <p:nvCxnSpPr>
                <p:cNvPr id="119" name="直接连接符 118"/>
                <p:cNvCxnSpPr/>
                <p:nvPr/>
              </p:nvCxnSpPr>
              <p:spPr>
                <a:xfrm>
                  <a:off x="5500694" y="1428731"/>
                  <a:ext cx="2000264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258" name="Text Box 69"/>
              <p:cNvSpPr txBox="1">
                <a:spLocks noChangeArrowheads="1"/>
              </p:cNvSpPr>
              <p:nvPr/>
            </p:nvSpPr>
            <p:spPr bwMode="gray">
              <a:xfrm>
                <a:off x="2128838" y="1269984"/>
                <a:ext cx="354012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2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" name="组合 176"/>
            <p:cNvGrpSpPr/>
            <p:nvPr/>
          </p:nvGrpSpPr>
          <p:grpSpPr>
            <a:xfrm>
              <a:off x="1928794" y="3462342"/>
              <a:ext cx="6429420" cy="609600"/>
              <a:chOff x="1928794" y="3286124"/>
              <a:chExt cx="6429420" cy="609600"/>
            </a:xfrm>
          </p:grpSpPr>
          <p:grpSp>
            <p:nvGrpSpPr>
              <p:cNvPr id="15" name="组合 152"/>
              <p:cNvGrpSpPr/>
              <p:nvPr/>
            </p:nvGrpSpPr>
            <p:grpSpPr>
              <a:xfrm>
                <a:off x="1928794" y="3286124"/>
                <a:ext cx="6429420" cy="609600"/>
                <a:chOff x="2000232" y="3786190"/>
                <a:chExt cx="6429420" cy="609600"/>
              </a:xfrm>
            </p:grpSpPr>
            <p:grpSp>
              <p:nvGrpSpPr>
                <p:cNvPr id="16" name="Group 2"/>
                <p:cNvGrpSpPr>
                  <a:grpSpLocks/>
                </p:cNvGrpSpPr>
                <p:nvPr/>
              </p:nvGrpSpPr>
              <p:grpSpPr bwMode="auto">
                <a:xfrm>
                  <a:off x="2000232" y="3786190"/>
                  <a:ext cx="609600" cy="609600"/>
                  <a:chOff x="816" y="1872"/>
                  <a:chExt cx="384" cy="384"/>
                </a:xfrm>
              </p:grpSpPr>
              <p:sp>
                <p:nvSpPr>
                  <p:cNvPr id="65539" name="Oval 3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0" name="Oval 4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1" name="Oval 5"/>
                  <p:cNvSpPr>
                    <a:spLocks noChangeArrowheads="1"/>
                  </p:cNvSpPr>
                  <p:nvPr/>
                </p:nvSpPr>
                <p:spPr bwMode="gray">
                  <a:xfrm>
                    <a:off x="841" y="1897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2" name="Oval 6"/>
                  <p:cNvSpPr>
                    <a:spLocks noChangeArrowheads="1"/>
                  </p:cNvSpPr>
                  <p:nvPr/>
                </p:nvSpPr>
                <p:spPr bwMode="gray">
                  <a:xfrm>
                    <a:off x="866" y="192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shade val="63529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83" name="Oval 7"/>
                  <p:cNvSpPr>
                    <a:spLocks noChangeArrowheads="1"/>
                  </p:cNvSpPr>
                  <p:nvPr/>
                </p:nvSpPr>
                <p:spPr bwMode="gray">
                  <a:xfrm>
                    <a:off x="859" y="1914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4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864" y="1919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5" name="Oval 9"/>
                  <p:cNvSpPr>
                    <a:spLocks noChangeArrowheads="1"/>
                  </p:cNvSpPr>
                  <p:nvPr/>
                </p:nvSpPr>
                <p:spPr bwMode="gray">
                  <a:xfrm>
                    <a:off x="868" y="1921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6" name="Oval 10"/>
                  <p:cNvSpPr>
                    <a:spLocks noChangeArrowheads="1"/>
                  </p:cNvSpPr>
                  <p:nvPr/>
                </p:nvSpPr>
                <p:spPr bwMode="gray">
                  <a:xfrm>
                    <a:off x="871" y="1923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7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886" y="1931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249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714612" y="3929066"/>
                  <a:ext cx="5715040" cy="40011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eaLnBrk="0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搜才劳务派遣产品客户服务流程                </a:t>
                  </a:r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P13-15</a:t>
                  </a:r>
                </a:p>
              </p:txBody>
            </p:sp>
            <p:cxnSp>
              <p:nvCxnSpPr>
                <p:cNvPr id="124" name="直接连接符 123"/>
                <p:cNvCxnSpPr>
                  <a:endCxn id="142" idx="1"/>
                </p:cNvCxnSpPr>
                <p:nvPr/>
              </p:nvCxnSpPr>
              <p:spPr>
                <a:xfrm flipV="1">
                  <a:off x="6429388" y="4113732"/>
                  <a:ext cx="1000367" cy="2806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2" name="矩形 141"/>
                <p:cNvSpPr/>
                <p:nvPr/>
              </p:nvSpPr>
              <p:spPr>
                <a:xfrm>
                  <a:off x="7429755" y="3929066"/>
                  <a:ext cx="18473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10250" name="Text Box 43"/>
              <p:cNvSpPr txBox="1">
                <a:spLocks noChangeArrowheads="1"/>
              </p:cNvSpPr>
              <p:nvPr/>
            </p:nvSpPr>
            <p:spPr bwMode="gray">
              <a:xfrm>
                <a:off x="2071670" y="3357562"/>
                <a:ext cx="354013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5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7" name="组合 177"/>
            <p:cNvGrpSpPr/>
            <p:nvPr/>
          </p:nvGrpSpPr>
          <p:grpSpPr>
            <a:xfrm>
              <a:off x="1928794" y="4857760"/>
              <a:ext cx="6357982" cy="609600"/>
              <a:chOff x="1928794" y="4857760"/>
              <a:chExt cx="6357982" cy="609600"/>
            </a:xfrm>
          </p:grpSpPr>
          <p:grpSp>
            <p:nvGrpSpPr>
              <p:cNvPr id="18" name="组合 154"/>
              <p:cNvGrpSpPr/>
              <p:nvPr/>
            </p:nvGrpSpPr>
            <p:grpSpPr>
              <a:xfrm>
                <a:off x="1928794" y="4857760"/>
                <a:ext cx="6357982" cy="609600"/>
                <a:chOff x="2000232" y="5534044"/>
                <a:chExt cx="6357982" cy="609600"/>
              </a:xfrm>
            </p:grpSpPr>
            <p:sp>
              <p:nvSpPr>
                <p:cNvPr id="86" name="矩形 85"/>
                <p:cNvSpPr/>
                <p:nvPr/>
              </p:nvSpPr>
              <p:spPr>
                <a:xfrm>
                  <a:off x="2714612" y="5643578"/>
                  <a:ext cx="5643602" cy="40011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</p:spPr>
              <p:txBody>
                <a:bodyPr wrap="square">
                  <a:spAutoFit/>
                </a:bodyPr>
                <a:lstStyle/>
                <a:p>
                  <a:pPr eaLnBrk="0" latinLnBrk="1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搜才劳务派遣产品特色                               </a:t>
                  </a:r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P18-19</a:t>
                  </a:r>
                </a:p>
              </p:txBody>
            </p:sp>
            <p:grpSp>
              <p:nvGrpSpPr>
                <p:cNvPr id="19" name="Group 2"/>
                <p:cNvGrpSpPr>
                  <a:grpSpLocks/>
                </p:cNvGrpSpPr>
                <p:nvPr/>
              </p:nvGrpSpPr>
              <p:grpSpPr bwMode="auto">
                <a:xfrm>
                  <a:off x="2000232" y="5534044"/>
                  <a:ext cx="609600" cy="609600"/>
                  <a:chOff x="816" y="1872"/>
                  <a:chExt cx="384" cy="384"/>
                </a:xfrm>
              </p:grpSpPr>
              <p:sp>
                <p:nvSpPr>
                  <p:cNvPr id="102" name="Oval 3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3" name="Oval 4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4" name="Oval 5"/>
                  <p:cNvSpPr>
                    <a:spLocks noChangeArrowheads="1"/>
                  </p:cNvSpPr>
                  <p:nvPr/>
                </p:nvSpPr>
                <p:spPr bwMode="gray">
                  <a:xfrm>
                    <a:off x="841" y="1897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5" name="Oval 6"/>
                  <p:cNvSpPr>
                    <a:spLocks noChangeArrowheads="1"/>
                  </p:cNvSpPr>
                  <p:nvPr/>
                </p:nvSpPr>
                <p:spPr bwMode="gray">
                  <a:xfrm>
                    <a:off x="866" y="192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shade val="63529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6" name="Oval 7"/>
                  <p:cNvSpPr>
                    <a:spLocks noChangeArrowheads="1"/>
                  </p:cNvSpPr>
                  <p:nvPr/>
                </p:nvSpPr>
                <p:spPr bwMode="gray">
                  <a:xfrm>
                    <a:off x="859" y="1914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7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864" y="1919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8" name="Oval 9"/>
                  <p:cNvSpPr>
                    <a:spLocks noChangeArrowheads="1"/>
                  </p:cNvSpPr>
                  <p:nvPr/>
                </p:nvSpPr>
                <p:spPr bwMode="gray">
                  <a:xfrm>
                    <a:off x="868" y="1921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9" name="Oval 10"/>
                  <p:cNvSpPr>
                    <a:spLocks noChangeArrowheads="1"/>
                  </p:cNvSpPr>
                  <p:nvPr/>
                </p:nvSpPr>
                <p:spPr bwMode="gray">
                  <a:xfrm>
                    <a:off x="871" y="1923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0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886" y="1931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cxnSp>
              <p:nvCxnSpPr>
                <p:cNvPr id="122" name="直接连接符 121"/>
                <p:cNvCxnSpPr/>
                <p:nvPr/>
              </p:nvCxnSpPr>
              <p:spPr>
                <a:xfrm>
                  <a:off x="5500694" y="5856304"/>
                  <a:ext cx="2000264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4" name="矩形 143"/>
                <p:cNvSpPr/>
                <p:nvPr/>
              </p:nvSpPr>
              <p:spPr>
                <a:xfrm>
                  <a:off x="7429755" y="5643578"/>
                  <a:ext cx="18473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111" name="Text Box 56"/>
              <p:cNvSpPr txBox="1">
                <a:spLocks noChangeArrowheads="1"/>
              </p:cNvSpPr>
              <p:nvPr/>
            </p:nvSpPr>
            <p:spPr bwMode="gray">
              <a:xfrm>
                <a:off x="2071670" y="4929198"/>
                <a:ext cx="354012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7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0" name="组合 162"/>
          <p:cNvGrpSpPr/>
          <p:nvPr/>
        </p:nvGrpSpPr>
        <p:grpSpPr>
          <a:xfrm>
            <a:off x="1500166" y="1285860"/>
            <a:ext cx="6155247" cy="609600"/>
            <a:chOff x="2000232" y="5534044"/>
            <a:chExt cx="6155247" cy="609600"/>
          </a:xfrm>
        </p:grpSpPr>
        <p:sp>
          <p:nvSpPr>
            <p:cNvPr id="164" name="矩形 163"/>
            <p:cNvSpPr/>
            <p:nvPr/>
          </p:nvSpPr>
          <p:spPr>
            <a:xfrm>
              <a:off x="2783496" y="5643578"/>
              <a:ext cx="5371983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latinLnBrk="1" hangingPunct="0"/>
              <a:r>
                <a:rPr lang="zh-CN" altLang="en-US" sz="2000" b="1" dirty="0" smtClean="0">
                  <a:solidFill>
                    <a:schemeClr val="tx2"/>
                  </a:solidFill>
                </a:rPr>
                <a:t>搜才简介                                                    </a:t>
              </a:r>
              <a:r>
                <a:rPr lang="en-US" altLang="zh-CN" b="1" dirty="0" smtClean="0">
                  <a:solidFill>
                    <a:schemeClr val="tx2"/>
                  </a:solidFill>
                </a:rPr>
                <a:t>P3-5</a:t>
              </a:r>
              <a:endParaRPr lang="en-US" altLang="ko-KR" b="1" dirty="0" smtClean="0">
                <a:solidFill>
                  <a:schemeClr val="tx2"/>
                </a:solidFill>
              </a:endParaRPr>
            </a:p>
          </p:txBody>
        </p:sp>
        <p:grpSp>
          <p:nvGrpSpPr>
            <p:cNvPr id="21" name="Group 2"/>
            <p:cNvGrpSpPr>
              <a:grpSpLocks/>
            </p:cNvGrpSpPr>
            <p:nvPr/>
          </p:nvGrpSpPr>
          <p:grpSpPr bwMode="auto">
            <a:xfrm>
              <a:off x="2000232" y="5534044"/>
              <a:ext cx="609600" cy="609600"/>
              <a:chOff x="816" y="1872"/>
              <a:chExt cx="384" cy="384"/>
            </a:xfrm>
          </p:grpSpPr>
          <p:sp>
            <p:nvSpPr>
              <p:cNvPr id="168" name="Oval 3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69" name="Oval 4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solidFill>
                <a:srgbClr val="990099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0" name="Oval 5"/>
              <p:cNvSpPr>
                <a:spLocks noChangeArrowheads="1"/>
              </p:cNvSpPr>
              <p:nvPr/>
            </p:nvSpPr>
            <p:spPr bwMode="gray">
              <a:xfrm>
                <a:off x="841" y="1897"/>
                <a:ext cx="334" cy="334"/>
              </a:xfrm>
              <a:prstGeom prst="ellipse">
                <a:avLst/>
              </a:prstGeom>
              <a:solidFill>
                <a:srgbClr val="990099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1" name="Oval 6"/>
              <p:cNvSpPr>
                <a:spLocks noChangeArrowheads="1"/>
              </p:cNvSpPr>
              <p:nvPr/>
            </p:nvSpPr>
            <p:spPr bwMode="gray">
              <a:xfrm>
                <a:off x="866" y="1922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3529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2" name="Oval 7"/>
              <p:cNvSpPr>
                <a:spLocks noChangeArrowheads="1"/>
              </p:cNvSpPr>
              <p:nvPr/>
            </p:nvSpPr>
            <p:spPr bwMode="gray">
              <a:xfrm>
                <a:off x="859" y="1914"/>
                <a:ext cx="300" cy="300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73" name="Oval 8"/>
              <p:cNvSpPr>
                <a:spLocks noChangeArrowheads="1"/>
              </p:cNvSpPr>
              <p:nvPr/>
            </p:nvSpPr>
            <p:spPr bwMode="gray">
              <a:xfrm>
                <a:off x="864" y="1919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4" name="Oval 9"/>
              <p:cNvSpPr>
                <a:spLocks noChangeArrowheads="1"/>
              </p:cNvSpPr>
              <p:nvPr/>
            </p:nvSpPr>
            <p:spPr bwMode="gray">
              <a:xfrm>
                <a:off x="868" y="1921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5" name="Oval 10"/>
              <p:cNvSpPr>
                <a:spLocks noChangeArrowheads="1"/>
              </p:cNvSpPr>
              <p:nvPr/>
            </p:nvSpPr>
            <p:spPr bwMode="gray">
              <a:xfrm>
                <a:off x="871" y="1923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989898"/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6" name="Oval 11"/>
              <p:cNvSpPr>
                <a:spLocks noChangeArrowheads="1"/>
              </p:cNvSpPr>
              <p:nvPr/>
            </p:nvSpPr>
            <p:spPr bwMode="gray">
              <a:xfrm>
                <a:off x="886" y="1931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cxnSp>
          <p:nvCxnSpPr>
            <p:cNvPr id="166" name="直接连接符 165"/>
            <p:cNvCxnSpPr/>
            <p:nvPr/>
          </p:nvCxnSpPr>
          <p:spPr>
            <a:xfrm>
              <a:off x="3967224" y="5819796"/>
              <a:ext cx="3462296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9" name="Text Box 56"/>
          <p:cNvSpPr txBox="1">
            <a:spLocks noChangeArrowheads="1"/>
          </p:cNvSpPr>
          <p:nvPr/>
        </p:nvSpPr>
        <p:spPr bwMode="gray">
          <a:xfrm>
            <a:off x="1643042" y="1357298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 dirty="0" smtClean="0">
                <a:solidFill>
                  <a:srgbClr val="000000"/>
                </a:solidFill>
              </a:rPr>
              <a:t>1</a:t>
            </a:r>
            <a:endParaRPr lang="en-US" altLang="zh-CN" sz="2400" b="1" dirty="0">
              <a:solidFill>
                <a:srgbClr val="00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001024" y="6286520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Page4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7"/>
          <p:cNvGrpSpPr>
            <a:grpSpLocks/>
          </p:cNvGrpSpPr>
          <p:nvPr/>
        </p:nvGrpSpPr>
        <p:grpSpPr bwMode="auto">
          <a:xfrm>
            <a:off x="142875" y="587375"/>
            <a:ext cx="2209800" cy="1920875"/>
            <a:chOff x="1460443" y="1288306"/>
            <a:chExt cx="2649788" cy="1728192"/>
          </a:xfrm>
        </p:grpSpPr>
        <p:grpSp>
          <p:nvGrpSpPr>
            <p:cNvPr id="5" name="组合 6"/>
            <p:cNvGrpSpPr>
              <a:grpSpLocks/>
            </p:cNvGrpSpPr>
            <p:nvPr/>
          </p:nvGrpSpPr>
          <p:grpSpPr bwMode="auto">
            <a:xfrm rot="-1812767">
              <a:off x="1936620" y="1288306"/>
              <a:ext cx="1296144" cy="1728192"/>
              <a:chOff x="1936620" y="1275606"/>
              <a:chExt cx="1296144" cy="1728192"/>
            </a:xfrm>
          </p:grpSpPr>
          <p:grpSp>
            <p:nvGrpSpPr>
              <p:cNvPr id="7" name="组合 2"/>
              <p:cNvGrpSpPr>
                <a:grpSpLocks/>
              </p:cNvGrpSpPr>
              <p:nvPr/>
            </p:nvGrpSpPr>
            <p:grpSpPr bwMode="auto">
              <a:xfrm>
                <a:off x="1936620" y="1275606"/>
                <a:ext cx="1296144" cy="1728192"/>
                <a:chOff x="1907704" y="1275606"/>
                <a:chExt cx="1296144" cy="1728192"/>
              </a:xfrm>
            </p:grpSpPr>
            <p:sp>
              <p:nvSpPr>
                <p:cNvPr id="2" name="圆角矩形 1"/>
                <p:cNvSpPr/>
                <p:nvPr/>
              </p:nvSpPr>
              <p:spPr>
                <a:xfrm>
                  <a:off x="1907448" y="1275537"/>
                  <a:ext cx="1296341" cy="1728192"/>
                </a:xfrm>
                <a:prstGeom prst="roundRect">
                  <a:avLst/>
                </a:prstGeom>
                <a:solidFill>
                  <a:srgbClr val="A26E6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altLang="zh-CN" sz="4800" dirty="0">
                      <a:solidFill>
                        <a:schemeClr val="bg1"/>
                      </a:solidFill>
                      <a:latin typeface="Algerian" pitchFamily="82" charset="0"/>
                    </a:rPr>
                    <a:t>01</a:t>
                  </a:r>
                  <a:endParaRPr lang="zh-CN" altLang="en-US" sz="4800" dirty="0">
                    <a:solidFill>
                      <a:schemeClr val="bg1"/>
                    </a:solidFill>
                    <a:latin typeface="Algerian" pitchFamily="82" charset="0"/>
                  </a:endParaRPr>
                </a:p>
              </p:txBody>
            </p:sp>
            <p:sp>
              <p:nvSpPr>
                <p:cNvPr id="4" name="圆角矩形 3"/>
                <p:cNvSpPr/>
                <p:nvPr/>
              </p:nvSpPr>
              <p:spPr>
                <a:xfrm>
                  <a:off x="1960748" y="1346950"/>
                  <a:ext cx="1189740" cy="1585366"/>
                </a:xfrm>
                <a:prstGeom prst="roundRect">
                  <a:avLst/>
                </a:prstGeom>
                <a:noFill/>
                <a:ln w="158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sz="1600"/>
                </a:p>
              </p:txBody>
            </p:sp>
          </p:grpSp>
          <p:sp>
            <p:nvSpPr>
              <p:cNvPr id="6" name="圆角矩形 5"/>
              <p:cNvSpPr/>
              <p:nvPr/>
            </p:nvSpPr>
            <p:spPr>
              <a:xfrm>
                <a:off x="1934836" y="2061786"/>
                <a:ext cx="1294436" cy="936937"/>
              </a:xfrm>
              <a:custGeom>
                <a:avLst/>
                <a:gdLst/>
                <a:ahLst/>
                <a:cxnLst/>
                <a:rect l="l" t="t" r="r" b="b"/>
                <a:pathLst>
                  <a:path w="1292867" h="936362">
                    <a:moveTo>
                      <a:pt x="0" y="0"/>
                    </a:moveTo>
                    <a:lnTo>
                      <a:pt x="1292867" y="752847"/>
                    </a:lnTo>
                    <a:cubicBezTo>
                      <a:pt x="1277961" y="856795"/>
                      <a:pt x="1188330" y="936362"/>
                      <a:pt x="1080116" y="936362"/>
                    </a:cubicBezTo>
                    <a:lnTo>
                      <a:pt x="216028" y="936362"/>
                    </a:lnTo>
                    <a:cubicBezTo>
                      <a:pt x="96719" y="936362"/>
                      <a:pt x="0" y="839643"/>
                      <a:pt x="0" y="720334"/>
                    </a:cubicBezTo>
                    <a:close/>
                  </a:path>
                </a:pathLst>
              </a:custGeom>
              <a:solidFill>
                <a:schemeClr val="bg1">
                  <a:alpha val="4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5400" dirty="0">
                  <a:solidFill>
                    <a:schemeClr val="bg1"/>
                  </a:solidFill>
                  <a:latin typeface="Algerian" pitchFamily="82" charset="0"/>
                </a:endParaRPr>
              </a:p>
            </p:txBody>
          </p:sp>
        </p:grpSp>
        <p:pic>
          <p:nvPicPr>
            <p:cNvPr id="21531" name="Picture 3"/>
            <p:cNvPicPr>
              <a:picLocks noChangeAspect="1" noChangeArrowheads="1"/>
            </p:cNvPicPr>
            <p:nvPr/>
          </p:nvPicPr>
          <p:blipFill>
            <a:blip r:embed="rId2">
              <a:grayscl/>
              <a:biLevel thresh="50000"/>
            </a:blip>
            <a:srcRect l="2766" r="7205" b="57680"/>
            <a:stretch>
              <a:fillRect/>
            </a:stretch>
          </p:blipFill>
          <p:spPr bwMode="auto">
            <a:xfrm flipH="1">
              <a:off x="1460443" y="2302789"/>
              <a:ext cx="2649788" cy="124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1" name="直接连接符 10"/>
          <p:cNvCxnSpPr/>
          <p:nvPr/>
        </p:nvCxnSpPr>
        <p:spPr>
          <a:xfrm>
            <a:off x="1928813" y="1285875"/>
            <a:ext cx="5786437" cy="1588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6" name="TextBox 11"/>
          <p:cNvSpPr txBox="1">
            <a:spLocks noChangeArrowheads="1"/>
          </p:cNvSpPr>
          <p:nvPr/>
        </p:nvSpPr>
        <p:spPr bwMode="auto">
          <a:xfrm>
            <a:off x="1928813" y="885810"/>
            <a:ext cx="1862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 b="1" dirty="0" smtClean="0">
                <a:solidFill>
                  <a:srgbClr val="D7AFA1"/>
                </a:solidFill>
                <a:latin typeface="+mn-ea"/>
                <a:ea typeface="+mn-ea"/>
              </a:rPr>
              <a:t>弹性用人</a:t>
            </a:r>
            <a:endParaRPr lang="zh-CN" altLang="en-US" sz="2000" b="1" dirty="0">
              <a:solidFill>
                <a:srgbClr val="D7AFA1"/>
              </a:solidFill>
              <a:latin typeface="+mn-ea"/>
              <a:ea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00250" y="1319213"/>
            <a:ext cx="5929313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600" b="1" dirty="0" smtClean="0">
                <a:latin typeface="+mn-ea"/>
                <a:ea typeface="+mn-ea"/>
              </a:rPr>
              <a:t>全面满足您弹性用人需求，彻底解决流动性大、管理难度大的岗位以及大量临时性、项目性人员用工问题，缓解人员过剩及员工“好进难辞”矛盾 </a:t>
            </a:r>
          </a:p>
          <a:p>
            <a:pPr>
              <a:defRPr/>
            </a:pPr>
            <a:endParaRPr lang="zh-CN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8" name="组合 27"/>
          <p:cNvGrpSpPr>
            <a:grpSpLocks/>
          </p:cNvGrpSpPr>
          <p:nvPr/>
        </p:nvGrpSpPr>
        <p:grpSpPr bwMode="auto">
          <a:xfrm flipH="1">
            <a:off x="1214438" y="2487613"/>
            <a:ext cx="2209800" cy="1920875"/>
            <a:chOff x="1460443" y="1288306"/>
            <a:chExt cx="2649788" cy="1728192"/>
          </a:xfrm>
        </p:grpSpPr>
        <p:grpSp>
          <p:nvGrpSpPr>
            <p:cNvPr id="9" name="组合 31"/>
            <p:cNvGrpSpPr>
              <a:grpSpLocks/>
            </p:cNvGrpSpPr>
            <p:nvPr/>
          </p:nvGrpSpPr>
          <p:grpSpPr bwMode="auto">
            <a:xfrm rot="-1812767">
              <a:off x="1936620" y="1288306"/>
              <a:ext cx="1296144" cy="1728192"/>
              <a:chOff x="1936620" y="1275606"/>
              <a:chExt cx="1296144" cy="1728192"/>
            </a:xfrm>
          </p:grpSpPr>
          <p:grpSp>
            <p:nvGrpSpPr>
              <p:cNvPr id="10" name="组合 33"/>
              <p:cNvGrpSpPr>
                <a:grpSpLocks/>
              </p:cNvGrpSpPr>
              <p:nvPr/>
            </p:nvGrpSpPr>
            <p:grpSpPr bwMode="auto">
              <a:xfrm>
                <a:off x="1936620" y="1275606"/>
                <a:ext cx="1296144" cy="1728192"/>
                <a:chOff x="1907704" y="1275606"/>
                <a:chExt cx="1296144" cy="1728192"/>
              </a:xfrm>
            </p:grpSpPr>
            <p:sp>
              <p:nvSpPr>
                <p:cNvPr id="36" name="圆角矩形 35"/>
                <p:cNvSpPr/>
                <p:nvPr/>
              </p:nvSpPr>
              <p:spPr>
                <a:xfrm>
                  <a:off x="1907448" y="1275537"/>
                  <a:ext cx="1296341" cy="1728192"/>
                </a:xfrm>
                <a:prstGeom prst="roundRect">
                  <a:avLst/>
                </a:prstGeom>
                <a:solidFill>
                  <a:srgbClr val="BEA03C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altLang="zh-CN" sz="4800" dirty="0">
                      <a:solidFill>
                        <a:schemeClr val="bg1"/>
                      </a:solidFill>
                      <a:latin typeface="Algerian" pitchFamily="82" charset="0"/>
                    </a:rPr>
                    <a:t>02</a:t>
                  </a:r>
                  <a:endParaRPr lang="zh-CN" altLang="en-US" sz="4800" dirty="0">
                    <a:solidFill>
                      <a:schemeClr val="bg1"/>
                    </a:solidFill>
                    <a:latin typeface="Algerian" pitchFamily="82" charset="0"/>
                  </a:endParaRPr>
                </a:p>
              </p:txBody>
            </p:sp>
            <p:sp>
              <p:nvSpPr>
                <p:cNvPr id="37" name="圆角矩形 36"/>
                <p:cNvSpPr/>
                <p:nvPr/>
              </p:nvSpPr>
              <p:spPr>
                <a:xfrm>
                  <a:off x="1960748" y="1346950"/>
                  <a:ext cx="1189740" cy="1585366"/>
                </a:xfrm>
                <a:prstGeom prst="roundRect">
                  <a:avLst/>
                </a:prstGeom>
                <a:noFill/>
                <a:ln w="158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sz="1600"/>
                </a:p>
              </p:txBody>
            </p:sp>
          </p:grpSp>
          <p:sp>
            <p:nvSpPr>
              <p:cNvPr id="35" name="圆角矩形 5"/>
              <p:cNvSpPr/>
              <p:nvPr/>
            </p:nvSpPr>
            <p:spPr>
              <a:xfrm>
                <a:off x="1947709" y="2062036"/>
                <a:ext cx="1292532" cy="936937"/>
              </a:xfrm>
              <a:custGeom>
                <a:avLst/>
                <a:gdLst/>
                <a:ahLst/>
                <a:cxnLst/>
                <a:rect l="l" t="t" r="r" b="b"/>
                <a:pathLst>
                  <a:path w="1292867" h="936362">
                    <a:moveTo>
                      <a:pt x="0" y="0"/>
                    </a:moveTo>
                    <a:lnTo>
                      <a:pt x="1292867" y="752847"/>
                    </a:lnTo>
                    <a:cubicBezTo>
                      <a:pt x="1277961" y="856795"/>
                      <a:pt x="1188330" y="936362"/>
                      <a:pt x="1080116" y="936362"/>
                    </a:cubicBezTo>
                    <a:lnTo>
                      <a:pt x="216028" y="936362"/>
                    </a:lnTo>
                    <a:cubicBezTo>
                      <a:pt x="96719" y="936362"/>
                      <a:pt x="0" y="839643"/>
                      <a:pt x="0" y="720334"/>
                    </a:cubicBezTo>
                    <a:close/>
                  </a:path>
                </a:pathLst>
              </a:custGeom>
              <a:solidFill>
                <a:schemeClr val="bg1">
                  <a:alpha val="4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5400" dirty="0">
                  <a:solidFill>
                    <a:schemeClr val="bg1"/>
                  </a:solidFill>
                  <a:latin typeface="Algerian" pitchFamily="82" charset="0"/>
                </a:endParaRPr>
              </a:p>
            </p:txBody>
          </p:sp>
        </p:grpSp>
        <p:pic>
          <p:nvPicPr>
            <p:cNvPr id="21525" name="Picture 3"/>
            <p:cNvPicPr>
              <a:picLocks noChangeAspect="1" noChangeArrowheads="1"/>
            </p:cNvPicPr>
            <p:nvPr/>
          </p:nvPicPr>
          <p:blipFill>
            <a:blip r:embed="rId2">
              <a:grayscl/>
              <a:biLevel thresh="50000"/>
            </a:blip>
            <a:srcRect l="2766" r="7205" b="57680"/>
            <a:stretch>
              <a:fillRect/>
            </a:stretch>
          </p:blipFill>
          <p:spPr bwMode="auto">
            <a:xfrm flipH="1">
              <a:off x="1460443" y="2302789"/>
              <a:ext cx="2649788" cy="124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29" name="直接连接符 28"/>
          <p:cNvCxnSpPr/>
          <p:nvPr/>
        </p:nvCxnSpPr>
        <p:spPr>
          <a:xfrm>
            <a:off x="3357563" y="3071813"/>
            <a:ext cx="4786312" cy="1587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0" name="TextBox 29"/>
          <p:cNvSpPr txBox="1">
            <a:spLocks noChangeArrowheads="1"/>
          </p:cNvSpPr>
          <p:nvPr/>
        </p:nvSpPr>
        <p:spPr bwMode="auto">
          <a:xfrm>
            <a:off x="3571874" y="2571750"/>
            <a:ext cx="24288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solidFill>
                  <a:srgbClr val="BEA03C"/>
                </a:solidFill>
                <a:latin typeface="+mn-ea"/>
                <a:ea typeface="+mn-ea"/>
              </a:rPr>
              <a:t>解放人力资源部</a:t>
            </a:r>
            <a:endParaRPr lang="zh-CN" altLang="en-US" sz="2000" b="1" dirty="0">
              <a:solidFill>
                <a:srgbClr val="BEA03C"/>
              </a:solidFill>
              <a:latin typeface="+mn-ea"/>
              <a:ea typeface="+mn-e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86125" y="3113088"/>
            <a:ext cx="5214938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600" b="1" dirty="0" smtClean="0">
                <a:latin typeface="+mn-ea"/>
                <a:ea typeface="+mn-ea"/>
              </a:rPr>
              <a:t>全面解放您的人力资源部，从员工招聘选拔、劳动合同订立、劳动关系终止和解除、工资福利发放、社保缴纳和享受、人事调动、档案转接和管理</a:t>
            </a:r>
            <a:r>
              <a:rPr lang="en-US" altLang="zh-CN" sz="1600" b="1" dirty="0" smtClean="0">
                <a:latin typeface="+mn-ea"/>
                <a:ea typeface="+mn-ea"/>
              </a:rPr>
              <a:t>………..</a:t>
            </a:r>
            <a:r>
              <a:rPr lang="zh-CN" altLang="en-US" sz="1600" b="1" dirty="0" smtClean="0">
                <a:latin typeface="+mn-ea"/>
                <a:ea typeface="+mn-ea"/>
              </a:rPr>
              <a:t>解脱出来，投入到提高公司竞争力的核心业务上去</a:t>
            </a:r>
          </a:p>
        </p:txBody>
      </p:sp>
      <p:grpSp>
        <p:nvGrpSpPr>
          <p:cNvPr id="12" name="组合 38"/>
          <p:cNvGrpSpPr>
            <a:grpSpLocks/>
          </p:cNvGrpSpPr>
          <p:nvPr/>
        </p:nvGrpSpPr>
        <p:grpSpPr bwMode="auto">
          <a:xfrm>
            <a:off x="214313" y="4387850"/>
            <a:ext cx="2209800" cy="1920875"/>
            <a:chOff x="1460443" y="1288306"/>
            <a:chExt cx="2649788" cy="1728192"/>
          </a:xfrm>
        </p:grpSpPr>
        <p:grpSp>
          <p:nvGrpSpPr>
            <p:cNvPr id="14" name="组合 42"/>
            <p:cNvGrpSpPr>
              <a:grpSpLocks/>
            </p:cNvGrpSpPr>
            <p:nvPr/>
          </p:nvGrpSpPr>
          <p:grpSpPr bwMode="auto">
            <a:xfrm rot="-1812767">
              <a:off x="1936620" y="1288306"/>
              <a:ext cx="1296144" cy="1728192"/>
              <a:chOff x="1936620" y="1275606"/>
              <a:chExt cx="1296144" cy="1728192"/>
            </a:xfrm>
          </p:grpSpPr>
          <p:grpSp>
            <p:nvGrpSpPr>
              <p:cNvPr id="15" name="组合 44"/>
              <p:cNvGrpSpPr>
                <a:grpSpLocks/>
              </p:cNvGrpSpPr>
              <p:nvPr/>
            </p:nvGrpSpPr>
            <p:grpSpPr bwMode="auto">
              <a:xfrm>
                <a:off x="1936620" y="1275606"/>
                <a:ext cx="1296144" cy="1728192"/>
                <a:chOff x="1907704" y="1275606"/>
                <a:chExt cx="1296144" cy="1728192"/>
              </a:xfrm>
            </p:grpSpPr>
            <p:sp>
              <p:nvSpPr>
                <p:cNvPr id="47" name="圆角矩形 46"/>
                <p:cNvSpPr/>
                <p:nvPr/>
              </p:nvSpPr>
              <p:spPr>
                <a:xfrm>
                  <a:off x="1907448" y="1275537"/>
                  <a:ext cx="1296339" cy="1728192"/>
                </a:xfrm>
                <a:prstGeom prst="roundRect">
                  <a:avLst/>
                </a:prstGeom>
                <a:solidFill>
                  <a:srgbClr val="63BED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altLang="zh-CN" sz="4800" dirty="0">
                      <a:solidFill>
                        <a:schemeClr val="bg1"/>
                      </a:solidFill>
                      <a:latin typeface="Algerian" pitchFamily="82" charset="0"/>
                    </a:rPr>
                    <a:t>03</a:t>
                  </a:r>
                  <a:endParaRPr lang="zh-CN" altLang="en-US" sz="4800" dirty="0">
                    <a:solidFill>
                      <a:schemeClr val="bg1"/>
                    </a:solidFill>
                    <a:latin typeface="Algerian" pitchFamily="82" charset="0"/>
                  </a:endParaRPr>
                </a:p>
              </p:txBody>
            </p:sp>
            <p:sp>
              <p:nvSpPr>
                <p:cNvPr id="48" name="圆角矩形 47"/>
                <p:cNvSpPr/>
                <p:nvPr/>
              </p:nvSpPr>
              <p:spPr>
                <a:xfrm>
                  <a:off x="1960749" y="1346950"/>
                  <a:ext cx="1189739" cy="1585366"/>
                </a:xfrm>
                <a:prstGeom prst="roundRect">
                  <a:avLst/>
                </a:prstGeom>
                <a:noFill/>
                <a:ln w="15875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zh-CN" altLang="en-US" sz="1600"/>
                </a:p>
              </p:txBody>
            </p:sp>
          </p:grpSp>
          <p:sp>
            <p:nvSpPr>
              <p:cNvPr id="46" name="圆角矩形 5"/>
              <p:cNvSpPr/>
              <p:nvPr/>
            </p:nvSpPr>
            <p:spPr>
              <a:xfrm>
                <a:off x="1934835" y="2061786"/>
                <a:ext cx="1294436" cy="936937"/>
              </a:xfrm>
              <a:custGeom>
                <a:avLst/>
                <a:gdLst/>
                <a:ahLst/>
                <a:cxnLst/>
                <a:rect l="l" t="t" r="r" b="b"/>
                <a:pathLst>
                  <a:path w="1292867" h="936362">
                    <a:moveTo>
                      <a:pt x="0" y="0"/>
                    </a:moveTo>
                    <a:lnTo>
                      <a:pt x="1292867" y="752847"/>
                    </a:lnTo>
                    <a:cubicBezTo>
                      <a:pt x="1277961" y="856795"/>
                      <a:pt x="1188330" y="936362"/>
                      <a:pt x="1080116" y="936362"/>
                    </a:cubicBezTo>
                    <a:lnTo>
                      <a:pt x="216028" y="936362"/>
                    </a:lnTo>
                    <a:cubicBezTo>
                      <a:pt x="96719" y="936362"/>
                      <a:pt x="0" y="839643"/>
                      <a:pt x="0" y="720334"/>
                    </a:cubicBezTo>
                    <a:close/>
                  </a:path>
                </a:pathLst>
              </a:custGeom>
              <a:solidFill>
                <a:schemeClr val="bg1">
                  <a:alpha val="43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5400" dirty="0">
                  <a:solidFill>
                    <a:schemeClr val="bg1"/>
                  </a:solidFill>
                  <a:latin typeface="Algerian" pitchFamily="82" charset="0"/>
                </a:endParaRPr>
              </a:p>
            </p:txBody>
          </p:sp>
        </p:grpSp>
        <p:pic>
          <p:nvPicPr>
            <p:cNvPr id="21519" name="Picture 3"/>
            <p:cNvPicPr>
              <a:picLocks noChangeAspect="1" noChangeArrowheads="1"/>
            </p:cNvPicPr>
            <p:nvPr/>
          </p:nvPicPr>
          <p:blipFill>
            <a:blip r:embed="rId2">
              <a:grayscl/>
              <a:biLevel thresh="50000"/>
            </a:blip>
            <a:srcRect l="2766" r="7205" b="57680"/>
            <a:stretch>
              <a:fillRect/>
            </a:stretch>
          </p:blipFill>
          <p:spPr bwMode="auto">
            <a:xfrm flipH="1">
              <a:off x="1460443" y="2302789"/>
              <a:ext cx="2649788" cy="124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40" name="直接连接符 39"/>
          <p:cNvCxnSpPr/>
          <p:nvPr/>
        </p:nvCxnSpPr>
        <p:spPr>
          <a:xfrm>
            <a:off x="2286000" y="5214938"/>
            <a:ext cx="5500688" cy="1587"/>
          </a:xfrm>
          <a:prstGeom prst="line">
            <a:avLst/>
          </a:prstGeom>
          <a:ln w="3175">
            <a:solidFill>
              <a:schemeClr val="tx1">
                <a:lumMod val="75000"/>
                <a:lumOff val="2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4" name="TextBox 40"/>
          <p:cNvSpPr txBox="1">
            <a:spLocks noChangeArrowheads="1"/>
          </p:cNvSpPr>
          <p:nvPr/>
        </p:nvSpPr>
        <p:spPr bwMode="auto">
          <a:xfrm>
            <a:off x="2500313" y="4814888"/>
            <a:ext cx="22145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000" b="1" dirty="0" smtClean="0">
                <a:solidFill>
                  <a:srgbClr val="63BED2"/>
                </a:solidFill>
                <a:latin typeface="+mn-ea"/>
                <a:ea typeface="+mn-ea"/>
              </a:rPr>
              <a:t>降低成本</a:t>
            </a:r>
            <a:endParaRPr lang="zh-CN" altLang="en-US" sz="2000" b="1" dirty="0">
              <a:solidFill>
                <a:srgbClr val="63BED2"/>
              </a:solidFill>
              <a:latin typeface="+mn-ea"/>
              <a:ea typeface="+mn-ea"/>
            </a:endParaRPr>
          </a:p>
        </p:txBody>
      </p:sp>
      <p:sp>
        <p:nvSpPr>
          <p:cNvPr id="28685" name="TextBox 41"/>
          <p:cNvSpPr txBox="1">
            <a:spLocks noChangeArrowheads="1"/>
          </p:cNvSpPr>
          <p:nvPr/>
        </p:nvSpPr>
        <p:spPr bwMode="auto">
          <a:xfrm>
            <a:off x="2286000" y="5313363"/>
            <a:ext cx="56435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600" b="1" dirty="0" smtClean="0">
                <a:latin typeface="+mn-ea"/>
                <a:ea typeface="+mn-ea"/>
              </a:rPr>
              <a:t>由于派遣员工的劳动关系在人才派遣机构，可以全力帮助您在纠纷和风险方面防患于未然，缩小用工成本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decel="100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13" grpId="0"/>
      <p:bldP spid="28680" grpId="0"/>
      <p:bldP spid="31" grpId="0"/>
      <p:bldP spid="28684" grpId="0"/>
      <p:bldP spid="2868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214546" y="1214422"/>
            <a:ext cx="449353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先道一声感谢</a:t>
            </a:r>
            <a:endParaRPr lang="en-US" altLang="zh-CN" sz="2800" b="1" dirty="0" smtClean="0">
              <a:latin typeface="华文隶书" pitchFamily="2" charset="-122"/>
              <a:ea typeface="华文隶书" pitchFamily="2" charset="-122"/>
            </a:endParaRPr>
          </a:p>
          <a:p>
            <a:pPr algn="ctr">
              <a:defRPr/>
            </a:pPr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感谢您对搜才的关注与信任</a:t>
            </a:r>
            <a:endParaRPr lang="en-US" altLang="zh-CN" sz="2800" b="1" dirty="0" smtClean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85786" y="2191400"/>
            <a:ext cx="7948010" cy="38164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我们很珍惜每一次的合作机会</a:t>
            </a:r>
            <a:endParaRPr lang="en-US" altLang="zh-CN" sz="2800" b="1" dirty="0" smtClean="0">
              <a:latin typeface="华文隶书" pitchFamily="2" charset="-122"/>
              <a:ea typeface="华文隶书" pitchFamily="2" charset="-122"/>
            </a:endParaRPr>
          </a:p>
          <a:p>
            <a:pPr algn="ctr">
              <a:defRPr/>
            </a:pPr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您对我们的每一次关注都是对我们莫大的支持！</a:t>
            </a:r>
            <a:endParaRPr lang="en-US" altLang="zh-CN" sz="2800" b="1" dirty="0" smtClean="0">
              <a:latin typeface="华文隶书" pitchFamily="2" charset="-122"/>
              <a:ea typeface="华文隶书" pitchFamily="2" charset="-122"/>
            </a:endParaRPr>
          </a:p>
          <a:p>
            <a:pPr algn="ctr">
              <a:defRPr/>
            </a:pPr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搜才</a:t>
            </a:r>
            <a:r>
              <a:rPr lang="en-US" altLang="zh-CN" sz="2800" b="1" dirty="0" smtClean="0">
                <a:latin typeface="华文隶书" pitchFamily="2" charset="-122"/>
                <a:ea typeface="华文隶书" pitchFamily="2" charset="-122"/>
              </a:rPr>
              <a:t>400</a:t>
            </a:r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位员工必定全心全意为您服务</a:t>
            </a:r>
            <a:endParaRPr lang="en-US" altLang="zh-CN" sz="2800" b="1" dirty="0" smtClean="0">
              <a:latin typeface="华文隶书" pitchFamily="2" charset="-122"/>
              <a:ea typeface="华文隶书" pitchFamily="2" charset="-122"/>
            </a:endParaRPr>
          </a:p>
          <a:p>
            <a:pPr algn="ctr">
              <a:defRPr/>
            </a:pPr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为了让您更好的了解搜才</a:t>
            </a:r>
            <a:endParaRPr lang="en-US" altLang="zh-CN" sz="2800" b="1" dirty="0" smtClean="0">
              <a:latin typeface="华文隶书" pitchFamily="2" charset="-122"/>
              <a:ea typeface="华文隶书" pitchFamily="2" charset="-122"/>
            </a:endParaRPr>
          </a:p>
          <a:p>
            <a:pPr algn="ctr">
              <a:defRPr/>
            </a:pPr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了解您即将与搜才展开良好合作的劳务派遣产品</a:t>
            </a:r>
            <a:endParaRPr lang="en-US" altLang="zh-CN" sz="2800" b="1" dirty="0" smtClean="0">
              <a:latin typeface="华文隶书" pitchFamily="2" charset="-122"/>
              <a:ea typeface="华文隶书" pitchFamily="2" charset="-122"/>
            </a:endParaRPr>
          </a:p>
          <a:p>
            <a:pPr algn="ctr">
              <a:defRPr/>
            </a:pPr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请细细阅读产品的介绍</a:t>
            </a:r>
            <a:endParaRPr lang="en-US" altLang="zh-CN" sz="2800" b="1" dirty="0" smtClean="0">
              <a:latin typeface="华文隶书" pitchFamily="2" charset="-122"/>
              <a:ea typeface="华文隶书" pitchFamily="2" charset="-122"/>
            </a:endParaRPr>
          </a:p>
          <a:p>
            <a:pPr algn="ctr">
              <a:defRPr/>
            </a:pPr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如若您对劳务派遣产品想进一步的了解</a:t>
            </a:r>
            <a:endParaRPr lang="en-US" altLang="zh-CN" sz="2800" b="1" dirty="0" smtClean="0">
              <a:latin typeface="华文隶书" pitchFamily="2" charset="-122"/>
              <a:ea typeface="华文隶书" pitchFamily="2" charset="-122"/>
            </a:endParaRPr>
          </a:p>
          <a:p>
            <a:pPr algn="ctr">
              <a:defRPr/>
            </a:pPr>
            <a:r>
              <a:rPr lang="zh-CN" altLang="en-US" sz="2800" b="1" dirty="0" smtClean="0">
                <a:latin typeface="华文隶书" pitchFamily="2" charset="-122"/>
                <a:ea typeface="华文隶书" pitchFamily="2" charset="-122"/>
              </a:rPr>
              <a:t>欢迎您的来电</a:t>
            </a:r>
            <a:endParaRPr lang="en-US" altLang="zh-CN" sz="2800" b="1" dirty="0" smtClean="0">
              <a:latin typeface="华文隶书" pitchFamily="2" charset="-122"/>
              <a:ea typeface="华文隶书" pitchFamily="2" charset="-122"/>
            </a:endParaRPr>
          </a:p>
          <a:p>
            <a:pPr algn="ctr">
              <a:defRPr/>
            </a:pPr>
            <a:r>
              <a:rPr lang="en-US" altLang="zh-CN" b="1" dirty="0" smtClean="0">
                <a:latin typeface="华文隶书" pitchFamily="2" charset="-122"/>
                <a:ea typeface="华文隶书" pitchFamily="2" charset="-122"/>
              </a:rPr>
              <a:t>                                                                                         ——</a:t>
            </a:r>
            <a:r>
              <a:rPr lang="zh-CN" altLang="en-US" b="1" dirty="0" smtClean="0">
                <a:latin typeface="华文隶书" pitchFamily="2" charset="-122"/>
                <a:ea typeface="华文隶书" pitchFamily="2" charset="-122"/>
              </a:rPr>
              <a:t>竭诚为您服务的搜才人</a:t>
            </a:r>
            <a:endParaRPr lang="zh-CN" altLang="en-US" b="1" dirty="0"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01024" y="6286520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Page2</a:t>
            </a:r>
            <a:endParaRPr lang="zh-CN" alt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643042" y="2214554"/>
            <a:ext cx="44935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隶书" pitchFamily="2" charset="-122"/>
                <a:ea typeface="华文隶书" pitchFamily="2" charset="-122"/>
              </a:rPr>
              <a:t>感谢您对搜才的关注与支持</a:t>
            </a:r>
            <a:endParaRPr lang="en-US" altLang="zh-CN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25368" y="3244334"/>
            <a:ext cx="53287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隶书" pitchFamily="2" charset="-122"/>
                <a:ea typeface="华文隶书" pitchFamily="2" charset="-122"/>
              </a:rPr>
              <a:t>搜才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隶书" pitchFamily="2" charset="-122"/>
                <a:ea typeface="华文隶书" pitchFamily="2" charset="-122"/>
              </a:rPr>
              <a:t>400</a:t>
            </a:r>
            <a:r>
              <a:rPr lang="zh-CN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隶书" pitchFamily="2" charset="-122"/>
                <a:ea typeface="华文隶书" pitchFamily="2" charset="-122"/>
              </a:rPr>
              <a:t>位员工全心全意为您服务</a:t>
            </a:r>
            <a:endParaRPr lang="zh-CN" alt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隶书" pitchFamily="2" charset="-122"/>
              <a:ea typeface="华文隶书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01024" y="6286520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Page20</a:t>
            </a:r>
            <a:endParaRPr lang="zh-CN" alt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Box 155"/>
          <p:cNvSpPr txBox="1"/>
          <p:nvPr/>
        </p:nvSpPr>
        <p:spPr>
          <a:xfrm>
            <a:off x="4071934" y="895633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+mn-ea"/>
                <a:ea typeface="+mn-ea"/>
              </a:rPr>
              <a:t>目</a:t>
            </a:r>
            <a:r>
              <a:rPr lang="en-US" altLang="zh-CN" sz="2400" b="1" dirty="0" smtClean="0">
                <a:latin typeface="+mn-ea"/>
                <a:ea typeface="+mn-ea"/>
              </a:rPr>
              <a:t>    </a:t>
            </a:r>
            <a:r>
              <a:rPr lang="zh-CN" altLang="en-US" sz="2400" b="1" dirty="0" smtClean="0">
                <a:latin typeface="+mn-ea"/>
                <a:ea typeface="+mn-ea"/>
              </a:rPr>
              <a:t>录</a:t>
            </a:r>
            <a:endParaRPr lang="zh-CN" altLang="en-US" sz="2400" b="1" dirty="0">
              <a:latin typeface="+mn-ea"/>
              <a:ea typeface="+mn-ea"/>
            </a:endParaRPr>
          </a:p>
        </p:txBody>
      </p:sp>
      <p:grpSp>
        <p:nvGrpSpPr>
          <p:cNvPr id="2" name="组合 179"/>
          <p:cNvGrpSpPr/>
          <p:nvPr/>
        </p:nvGrpSpPr>
        <p:grpSpPr>
          <a:xfrm>
            <a:off x="1500166" y="1962144"/>
            <a:ext cx="6357982" cy="4110062"/>
            <a:chOff x="1928794" y="1357298"/>
            <a:chExt cx="6357982" cy="4110062"/>
          </a:xfrm>
        </p:grpSpPr>
        <p:grpSp>
          <p:nvGrpSpPr>
            <p:cNvPr id="3" name="组合 150"/>
            <p:cNvGrpSpPr/>
            <p:nvPr/>
          </p:nvGrpSpPr>
          <p:grpSpPr>
            <a:xfrm>
              <a:off x="1933575" y="2033582"/>
              <a:ext cx="6210325" cy="609600"/>
              <a:chOff x="2005013" y="2028809"/>
              <a:chExt cx="6210325" cy="609600"/>
            </a:xfrm>
          </p:grpSpPr>
          <p:grpSp>
            <p:nvGrpSpPr>
              <p:cNvPr id="4" name="Group 12"/>
              <p:cNvGrpSpPr>
                <a:grpSpLocks/>
              </p:cNvGrpSpPr>
              <p:nvPr/>
            </p:nvGrpSpPr>
            <p:grpSpPr bwMode="auto">
              <a:xfrm>
                <a:off x="2005013" y="2028809"/>
                <a:ext cx="609600" cy="609600"/>
                <a:chOff x="816" y="1872"/>
                <a:chExt cx="384" cy="384"/>
              </a:xfrm>
            </p:grpSpPr>
            <p:sp>
              <p:nvSpPr>
                <p:cNvPr id="65549" name="Oval 13"/>
                <p:cNvSpPr>
                  <a:spLocks noChangeArrowheads="1"/>
                </p:cNvSpPr>
                <p:nvPr/>
              </p:nvSpPr>
              <p:spPr bwMode="gray">
                <a:xfrm>
                  <a:off x="816" y="187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gamma/>
                        <a:tint val="0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0" name="Oval 14"/>
                <p:cNvSpPr>
                  <a:spLocks noChangeArrowheads="1"/>
                </p:cNvSpPr>
                <p:nvPr/>
              </p:nvSpPr>
              <p:spPr bwMode="gray">
                <a:xfrm>
                  <a:off x="816" y="1872"/>
                  <a:ext cx="384" cy="384"/>
                </a:xfrm>
                <a:prstGeom prst="ellipse">
                  <a:avLst/>
                </a:prstGeom>
                <a:solidFill>
                  <a:srgbClr val="990099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1" name="Oval 15"/>
                <p:cNvSpPr>
                  <a:spLocks noChangeArrowheads="1"/>
                </p:cNvSpPr>
                <p:nvPr/>
              </p:nvSpPr>
              <p:spPr bwMode="gray">
                <a:xfrm>
                  <a:off x="841" y="1897"/>
                  <a:ext cx="334" cy="334"/>
                </a:xfrm>
                <a:prstGeom prst="ellipse">
                  <a:avLst/>
                </a:prstGeom>
                <a:solidFill>
                  <a:srgbClr val="990099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2" name="Oval 16"/>
                <p:cNvSpPr>
                  <a:spLocks noChangeArrowheads="1"/>
                </p:cNvSpPr>
                <p:nvPr/>
              </p:nvSpPr>
              <p:spPr bwMode="gray">
                <a:xfrm>
                  <a:off x="866" y="1922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gamma/>
                        <a:shade val="63529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10292" name="Oval 17"/>
                <p:cNvSpPr>
                  <a:spLocks noChangeArrowheads="1"/>
                </p:cNvSpPr>
                <p:nvPr/>
              </p:nvSpPr>
              <p:spPr bwMode="gray">
                <a:xfrm>
                  <a:off x="859" y="1914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293" name="Oval 18"/>
                <p:cNvSpPr>
                  <a:spLocks noChangeArrowheads="1"/>
                </p:cNvSpPr>
                <p:nvPr/>
              </p:nvSpPr>
              <p:spPr bwMode="gray">
                <a:xfrm>
                  <a:off x="864" y="191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595959"/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4" name="Oval 19"/>
                <p:cNvSpPr>
                  <a:spLocks noChangeArrowheads="1"/>
                </p:cNvSpPr>
                <p:nvPr/>
              </p:nvSpPr>
              <p:spPr bwMode="gray">
                <a:xfrm>
                  <a:off x="868" y="192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E9E9E9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5" name="Oval 20"/>
                <p:cNvSpPr>
                  <a:spLocks noChangeArrowheads="1"/>
                </p:cNvSpPr>
                <p:nvPr/>
              </p:nvSpPr>
              <p:spPr bwMode="gray">
                <a:xfrm>
                  <a:off x="871" y="192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89898"/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6" name="Oval 21"/>
                <p:cNvSpPr>
                  <a:spLocks noChangeArrowheads="1"/>
                </p:cNvSpPr>
                <p:nvPr/>
              </p:nvSpPr>
              <p:spPr bwMode="gray">
                <a:xfrm>
                  <a:off x="886" y="193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C0C0C0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0245" name="Text Box 26"/>
              <p:cNvSpPr txBox="1">
                <a:spLocks noChangeArrowheads="1"/>
              </p:cNvSpPr>
              <p:nvPr/>
            </p:nvSpPr>
            <p:spPr bwMode="auto">
              <a:xfrm>
                <a:off x="2743200" y="2133519"/>
                <a:ext cx="4343400" cy="4001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搜才劳务派遣产品应用背景</a:t>
                </a:r>
                <a:endParaRPr lang="en-US" altLang="zh-CN" sz="20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0246" name="Text Box 42"/>
              <p:cNvSpPr txBox="1">
                <a:spLocks noChangeArrowheads="1"/>
              </p:cNvSpPr>
              <p:nvPr/>
            </p:nvSpPr>
            <p:spPr bwMode="gray">
              <a:xfrm>
                <a:off x="2133600" y="2112946"/>
                <a:ext cx="354013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3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21" name="直接连接符 120"/>
              <p:cNvCxnSpPr>
                <a:endCxn id="140" idx="1"/>
              </p:cNvCxnSpPr>
              <p:nvPr/>
            </p:nvCxnSpPr>
            <p:spPr>
              <a:xfrm flipV="1">
                <a:off x="6000760" y="2289667"/>
                <a:ext cx="1414359" cy="2964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" name="矩形 139"/>
              <p:cNvSpPr/>
              <p:nvPr/>
            </p:nvSpPr>
            <p:spPr>
              <a:xfrm>
                <a:off x="7415119" y="2105001"/>
                <a:ext cx="80021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b="1" dirty="0" smtClean="0">
                    <a:solidFill>
                      <a:schemeClr val="tx2"/>
                    </a:solidFill>
                  </a:rPr>
                  <a:t>P9-10</a:t>
                </a:r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5" name="组合 151"/>
            <p:cNvGrpSpPr/>
            <p:nvPr/>
          </p:nvGrpSpPr>
          <p:grpSpPr>
            <a:xfrm>
              <a:off x="1928794" y="2747962"/>
              <a:ext cx="6344988" cy="609600"/>
              <a:chOff x="2000232" y="2857496"/>
              <a:chExt cx="6344988" cy="609600"/>
            </a:xfrm>
          </p:grpSpPr>
          <p:sp>
            <p:nvSpPr>
              <p:cNvPr id="10252" name="Text Box 28"/>
              <p:cNvSpPr txBox="1">
                <a:spLocks noChangeArrowheads="1"/>
              </p:cNvSpPr>
              <p:nvPr/>
            </p:nvSpPr>
            <p:spPr bwMode="auto">
              <a:xfrm>
                <a:off x="2743200" y="2949559"/>
                <a:ext cx="4343400" cy="4001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搜才劳务派遣产品服务内容</a:t>
                </a:r>
              </a:p>
            </p:txBody>
          </p:sp>
          <p:grpSp>
            <p:nvGrpSpPr>
              <p:cNvPr id="6" name="组合 69"/>
              <p:cNvGrpSpPr/>
              <p:nvPr/>
            </p:nvGrpSpPr>
            <p:grpSpPr>
              <a:xfrm>
                <a:off x="2000232" y="2857496"/>
                <a:ext cx="609600" cy="609600"/>
                <a:chOff x="2022475" y="2911459"/>
                <a:chExt cx="609600" cy="609600"/>
              </a:xfrm>
            </p:grpSpPr>
            <p:grpSp>
              <p:nvGrpSpPr>
                <p:cNvPr id="7" name="Group 57"/>
                <p:cNvGrpSpPr>
                  <a:grpSpLocks/>
                </p:cNvGrpSpPr>
                <p:nvPr/>
              </p:nvGrpSpPr>
              <p:grpSpPr bwMode="auto">
                <a:xfrm>
                  <a:off x="2022475" y="2911459"/>
                  <a:ext cx="609600" cy="609600"/>
                  <a:chOff x="1274" y="2437"/>
                  <a:chExt cx="384" cy="384"/>
                </a:xfrm>
              </p:grpSpPr>
              <p:sp>
                <p:nvSpPr>
                  <p:cNvPr id="10269" name="Text Box 46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10270" name="Oval 47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65584" name="Oval 48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85" name="Oval 49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86" name="Oval 50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74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5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6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7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8" name="Oval 55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254" name="Text Box 56"/>
                <p:cNvSpPr txBox="1">
                  <a:spLocks noChangeArrowheads="1"/>
                </p:cNvSpPr>
                <p:nvPr/>
              </p:nvSpPr>
              <p:spPr bwMode="gray">
                <a:xfrm>
                  <a:off x="2147888" y="3005121"/>
                  <a:ext cx="354012" cy="4572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zh-CN" sz="2400" b="1" dirty="0" smtClean="0">
                      <a:solidFill>
                        <a:srgbClr val="000000"/>
                      </a:solidFill>
                    </a:rPr>
                    <a:t>4</a:t>
                  </a:r>
                  <a:endParaRPr lang="en-US" altLang="zh-CN" sz="2400" b="1" dirty="0">
                    <a:solidFill>
                      <a:srgbClr val="000000"/>
                    </a:solidFill>
                  </a:endParaRPr>
                </a:p>
              </p:txBody>
            </p:sp>
          </p:grpSp>
          <p:cxnSp>
            <p:nvCxnSpPr>
              <p:cNvPr id="125" name="直接连接符 124"/>
              <p:cNvCxnSpPr/>
              <p:nvPr/>
            </p:nvCxnSpPr>
            <p:spPr>
              <a:xfrm>
                <a:off x="5929322" y="3148002"/>
                <a:ext cx="1643074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矩形 140"/>
              <p:cNvSpPr/>
              <p:nvPr/>
            </p:nvSpPr>
            <p:spPr>
              <a:xfrm>
                <a:off x="7429520" y="2933688"/>
                <a:ext cx="9157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b="1" dirty="0" smtClean="0">
                    <a:solidFill>
                      <a:schemeClr val="tx2"/>
                    </a:solidFill>
                  </a:rPr>
                  <a:t>P11-12</a:t>
                </a:r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8" name="组合 153"/>
            <p:cNvGrpSpPr/>
            <p:nvPr/>
          </p:nvGrpSpPr>
          <p:grpSpPr>
            <a:xfrm>
              <a:off x="1928797" y="4143380"/>
              <a:ext cx="6357744" cy="609600"/>
              <a:chOff x="2000235" y="4786322"/>
              <a:chExt cx="6357744" cy="609600"/>
            </a:xfrm>
          </p:grpSpPr>
          <p:grpSp>
            <p:nvGrpSpPr>
              <p:cNvPr id="9" name="组合 70"/>
              <p:cNvGrpSpPr/>
              <p:nvPr/>
            </p:nvGrpSpPr>
            <p:grpSpPr>
              <a:xfrm>
                <a:off x="2000235" y="4786322"/>
                <a:ext cx="609601" cy="609600"/>
                <a:chOff x="2022478" y="2911459"/>
                <a:chExt cx="609601" cy="609600"/>
              </a:xfrm>
            </p:grpSpPr>
            <p:grpSp>
              <p:nvGrpSpPr>
                <p:cNvPr id="10" name="Group 57"/>
                <p:cNvGrpSpPr>
                  <a:grpSpLocks/>
                </p:cNvGrpSpPr>
                <p:nvPr/>
              </p:nvGrpSpPr>
              <p:grpSpPr bwMode="auto">
                <a:xfrm>
                  <a:off x="2022478" y="2911459"/>
                  <a:ext cx="609601" cy="609600"/>
                  <a:chOff x="1274" y="2437"/>
                  <a:chExt cx="384" cy="384"/>
                </a:xfrm>
              </p:grpSpPr>
              <p:sp>
                <p:nvSpPr>
                  <p:cNvPr id="75" name="Text Box 46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76" name="Oval 47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77" name="Oval 48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78" name="Oval 49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79" name="Oval 50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80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1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2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3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4" name="Oval 55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74" name="Text Box 56"/>
                <p:cNvSpPr txBox="1">
                  <a:spLocks noChangeArrowheads="1"/>
                </p:cNvSpPr>
                <p:nvPr/>
              </p:nvSpPr>
              <p:spPr bwMode="gray">
                <a:xfrm>
                  <a:off x="2147888" y="3005121"/>
                  <a:ext cx="354012" cy="4572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zh-CN" sz="2400" b="1" dirty="0" smtClean="0">
                      <a:solidFill>
                        <a:srgbClr val="000000"/>
                      </a:solidFill>
                    </a:rPr>
                    <a:t>6</a:t>
                  </a:r>
                  <a:endParaRPr lang="en-US" altLang="zh-CN" sz="2400" b="1" dirty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5" name="矩形 84"/>
              <p:cNvSpPr/>
              <p:nvPr/>
            </p:nvSpPr>
            <p:spPr>
              <a:xfrm>
                <a:off x="2714612" y="4929198"/>
                <a:ext cx="457208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latinLnBrk="1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搜才劳务派遣产品客户获取的服务价值</a:t>
                </a:r>
                <a:endParaRPr lang="en-US" altLang="ko-KR" sz="2000" b="1" dirty="0" smtClean="0">
                  <a:solidFill>
                    <a:schemeClr val="tx2"/>
                  </a:solidFill>
                </a:endParaRPr>
              </a:p>
            </p:txBody>
          </p:sp>
          <p:cxnSp>
            <p:nvCxnSpPr>
              <p:cNvPr id="123" name="直接连接符 122"/>
              <p:cNvCxnSpPr/>
              <p:nvPr/>
            </p:nvCxnSpPr>
            <p:spPr>
              <a:xfrm>
                <a:off x="7143768" y="5141924"/>
                <a:ext cx="35719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矩形 142"/>
              <p:cNvSpPr/>
              <p:nvPr/>
            </p:nvSpPr>
            <p:spPr>
              <a:xfrm>
                <a:off x="7429520" y="4929198"/>
                <a:ext cx="9284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b="1" dirty="0" smtClean="0">
                    <a:solidFill>
                      <a:schemeClr val="tx2"/>
                    </a:solidFill>
                  </a:rPr>
                  <a:t>P16-17</a:t>
                </a:r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11" name="组合 157"/>
            <p:cNvGrpSpPr/>
            <p:nvPr/>
          </p:nvGrpSpPr>
          <p:grpSpPr>
            <a:xfrm>
              <a:off x="1931987" y="1357298"/>
              <a:ext cx="6211913" cy="609600"/>
              <a:chOff x="2003425" y="1214422"/>
              <a:chExt cx="6211913" cy="609600"/>
            </a:xfrm>
          </p:grpSpPr>
          <p:grpSp>
            <p:nvGrpSpPr>
              <p:cNvPr id="12" name="组合 156"/>
              <p:cNvGrpSpPr/>
              <p:nvPr/>
            </p:nvGrpSpPr>
            <p:grpSpPr>
              <a:xfrm>
                <a:off x="2003425" y="1214422"/>
                <a:ext cx="6211913" cy="609600"/>
                <a:chOff x="2003425" y="1176321"/>
                <a:chExt cx="6211913" cy="609600"/>
              </a:xfrm>
            </p:grpSpPr>
            <p:sp>
              <p:nvSpPr>
                <p:cNvPr id="1025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743200" y="1257288"/>
                  <a:ext cx="5472138" cy="40011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eaLnBrk="0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搜才劳务派遣业务简介                               </a:t>
                  </a:r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P6-8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13" name="Group 58"/>
                <p:cNvGrpSpPr>
                  <a:grpSpLocks/>
                </p:cNvGrpSpPr>
                <p:nvPr/>
              </p:nvGrpSpPr>
              <p:grpSpPr bwMode="auto">
                <a:xfrm>
                  <a:off x="2003425" y="1176321"/>
                  <a:ext cx="609600" cy="609600"/>
                  <a:chOff x="1274" y="2437"/>
                  <a:chExt cx="384" cy="384"/>
                </a:xfrm>
              </p:grpSpPr>
              <p:sp>
                <p:nvSpPr>
                  <p:cNvPr id="10259" name="Text Box 59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10260" name="Oval 60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65597" name="Oval 61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98" name="Oval 62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99" name="Oval 63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64" name="Oval 64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5" name="Oval 65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6" name="Oval 66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7" name="Oval 67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8" name="Oval 68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cxnSp>
              <p:nvCxnSpPr>
                <p:cNvPr id="119" name="直接连接符 118"/>
                <p:cNvCxnSpPr/>
                <p:nvPr/>
              </p:nvCxnSpPr>
              <p:spPr>
                <a:xfrm>
                  <a:off x="5500694" y="1428731"/>
                  <a:ext cx="2000264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258" name="Text Box 69"/>
              <p:cNvSpPr txBox="1">
                <a:spLocks noChangeArrowheads="1"/>
              </p:cNvSpPr>
              <p:nvPr/>
            </p:nvSpPr>
            <p:spPr bwMode="gray">
              <a:xfrm>
                <a:off x="2128838" y="1269984"/>
                <a:ext cx="354012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2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" name="组合 176"/>
            <p:cNvGrpSpPr/>
            <p:nvPr/>
          </p:nvGrpSpPr>
          <p:grpSpPr>
            <a:xfrm>
              <a:off x="1928794" y="3462342"/>
              <a:ext cx="6357982" cy="609600"/>
              <a:chOff x="1928794" y="3286124"/>
              <a:chExt cx="6357982" cy="609600"/>
            </a:xfrm>
          </p:grpSpPr>
          <p:grpSp>
            <p:nvGrpSpPr>
              <p:cNvPr id="15" name="组合 152"/>
              <p:cNvGrpSpPr/>
              <p:nvPr/>
            </p:nvGrpSpPr>
            <p:grpSpPr>
              <a:xfrm>
                <a:off x="1928794" y="3286124"/>
                <a:ext cx="6357982" cy="609600"/>
                <a:chOff x="2000232" y="3786190"/>
                <a:chExt cx="6357982" cy="609600"/>
              </a:xfrm>
            </p:grpSpPr>
            <p:grpSp>
              <p:nvGrpSpPr>
                <p:cNvPr id="16" name="Group 2"/>
                <p:cNvGrpSpPr>
                  <a:grpSpLocks/>
                </p:cNvGrpSpPr>
                <p:nvPr/>
              </p:nvGrpSpPr>
              <p:grpSpPr bwMode="auto">
                <a:xfrm>
                  <a:off x="2000232" y="3786190"/>
                  <a:ext cx="609600" cy="609600"/>
                  <a:chOff x="816" y="1872"/>
                  <a:chExt cx="384" cy="384"/>
                </a:xfrm>
              </p:grpSpPr>
              <p:sp>
                <p:nvSpPr>
                  <p:cNvPr id="65539" name="Oval 3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0" name="Oval 4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1" name="Oval 5"/>
                  <p:cNvSpPr>
                    <a:spLocks noChangeArrowheads="1"/>
                  </p:cNvSpPr>
                  <p:nvPr/>
                </p:nvSpPr>
                <p:spPr bwMode="gray">
                  <a:xfrm>
                    <a:off x="841" y="1897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2" name="Oval 6"/>
                  <p:cNvSpPr>
                    <a:spLocks noChangeArrowheads="1"/>
                  </p:cNvSpPr>
                  <p:nvPr/>
                </p:nvSpPr>
                <p:spPr bwMode="gray">
                  <a:xfrm>
                    <a:off x="866" y="192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shade val="63529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83" name="Oval 7"/>
                  <p:cNvSpPr>
                    <a:spLocks noChangeArrowheads="1"/>
                  </p:cNvSpPr>
                  <p:nvPr/>
                </p:nvSpPr>
                <p:spPr bwMode="gray">
                  <a:xfrm>
                    <a:off x="859" y="1914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4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864" y="1919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5" name="Oval 9"/>
                  <p:cNvSpPr>
                    <a:spLocks noChangeArrowheads="1"/>
                  </p:cNvSpPr>
                  <p:nvPr/>
                </p:nvSpPr>
                <p:spPr bwMode="gray">
                  <a:xfrm>
                    <a:off x="868" y="1921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6" name="Oval 10"/>
                  <p:cNvSpPr>
                    <a:spLocks noChangeArrowheads="1"/>
                  </p:cNvSpPr>
                  <p:nvPr/>
                </p:nvSpPr>
                <p:spPr bwMode="gray">
                  <a:xfrm>
                    <a:off x="871" y="1923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7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886" y="1931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249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500298" y="3929066"/>
                  <a:ext cx="4343400" cy="40011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   搜才劳务派遣产品客户服务流程</a:t>
                  </a:r>
                </a:p>
              </p:txBody>
            </p:sp>
            <p:cxnSp>
              <p:nvCxnSpPr>
                <p:cNvPr id="124" name="直接连接符 123"/>
                <p:cNvCxnSpPr>
                  <a:endCxn id="142" idx="1"/>
                </p:cNvCxnSpPr>
                <p:nvPr/>
              </p:nvCxnSpPr>
              <p:spPr>
                <a:xfrm flipV="1">
                  <a:off x="6429388" y="4113732"/>
                  <a:ext cx="1000367" cy="2806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2" name="矩形 141"/>
                <p:cNvSpPr/>
                <p:nvPr/>
              </p:nvSpPr>
              <p:spPr>
                <a:xfrm>
                  <a:off x="7429755" y="3929066"/>
                  <a:ext cx="92845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P13-15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10250" name="Text Box 43"/>
              <p:cNvSpPr txBox="1">
                <a:spLocks noChangeArrowheads="1"/>
              </p:cNvSpPr>
              <p:nvPr/>
            </p:nvSpPr>
            <p:spPr bwMode="gray">
              <a:xfrm>
                <a:off x="2071670" y="3357562"/>
                <a:ext cx="354013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5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7" name="组合 177"/>
            <p:cNvGrpSpPr/>
            <p:nvPr/>
          </p:nvGrpSpPr>
          <p:grpSpPr>
            <a:xfrm>
              <a:off x="1928794" y="4857760"/>
              <a:ext cx="6357982" cy="609600"/>
              <a:chOff x="1928794" y="4857760"/>
              <a:chExt cx="6357982" cy="609600"/>
            </a:xfrm>
          </p:grpSpPr>
          <p:grpSp>
            <p:nvGrpSpPr>
              <p:cNvPr id="18" name="组合 154"/>
              <p:cNvGrpSpPr/>
              <p:nvPr/>
            </p:nvGrpSpPr>
            <p:grpSpPr>
              <a:xfrm>
                <a:off x="1928794" y="4857760"/>
                <a:ext cx="6357982" cy="609600"/>
                <a:chOff x="2000232" y="5534044"/>
                <a:chExt cx="6357982" cy="609600"/>
              </a:xfrm>
            </p:grpSpPr>
            <p:sp>
              <p:nvSpPr>
                <p:cNvPr id="86" name="矩形 85"/>
                <p:cNvSpPr/>
                <p:nvPr/>
              </p:nvSpPr>
              <p:spPr>
                <a:xfrm>
                  <a:off x="2714612" y="5643578"/>
                  <a:ext cx="276550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latinLnBrk="1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搜才劳务派遣产品特色</a:t>
                  </a:r>
                  <a:endParaRPr lang="en-US" altLang="ko-KR" sz="2000" b="1" dirty="0" smtClean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19" name="Group 2"/>
                <p:cNvGrpSpPr>
                  <a:grpSpLocks/>
                </p:cNvGrpSpPr>
                <p:nvPr/>
              </p:nvGrpSpPr>
              <p:grpSpPr bwMode="auto">
                <a:xfrm>
                  <a:off x="2000232" y="5534044"/>
                  <a:ext cx="609600" cy="609600"/>
                  <a:chOff x="816" y="1872"/>
                  <a:chExt cx="384" cy="384"/>
                </a:xfrm>
              </p:grpSpPr>
              <p:sp>
                <p:nvSpPr>
                  <p:cNvPr id="102" name="Oval 3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3" name="Oval 4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4" name="Oval 5"/>
                  <p:cNvSpPr>
                    <a:spLocks noChangeArrowheads="1"/>
                  </p:cNvSpPr>
                  <p:nvPr/>
                </p:nvSpPr>
                <p:spPr bwMode="gray">
                  <a:xfrm>
                    <a:off x="841" y="1897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5" name="Oval 6"/>
                  <p:cNvSpPr>
                    <a:spLocks noChangeArrowheads="1"/>
                  </p:cNvSpPr>
                  <p:nvPr/>
                </p:nvSpPr>
                <p:spPr bwMode="gray">
                  <a:xfrm>
                    <a:off x="866" y="192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shade val="63529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6" name="Oval 7"/>
                  <p:cNvSpPr>
                    <a:spLocks noChangeArrowheads="1"/>
                  </p:cNvSpPr>
                  <p:nvPr/>
                </p:nvSpPr>
                <p:spPr bwMode="gray">
                  <a:xfrm>
                    <a:off x="859" y="1914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7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864" y="1919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8" name="Oval 9"/>
                  <p:cNvSpPr>
                    <a:spLocks noChangeArrowheads="1"/>
                  </p:cNvSpPr>
                  <p:nvPr/>
                </p:nvSpPr>
                <p:spPr bwMode="gray">
                  <a:xfrm>
                    <a:off x="868" y="1921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9" name="Oval 10"/>
                  <p:cNvSpPr>
                    <a:spLocks noChangeArrowheads="1"/>
                  </p:cNvSpPr>
                  <p:nvPr/>
                </p:nvSpPr>
                <p:spPr bwMode="gray">
                  <a:xfrm>
                    <a:off x="871" y="1923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0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886" y="1931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cxnSp>
              <p:nvCxnSpPr>
                <p:cNvPr id="122" name="直接连接符 121"/>
                <p:cNvCxnSpPr/>
                <p:nvPr/>
              </p:nvCxnSpPr>
              <p:spPr>
                <a:xfrm>
                  <a:off x="5500694" y="5856304"/>
                  <a:ext cx="2000264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4" name="矩形 143"/>
                <p:cNvSpPr/>
                <p:nvPr/>
              </p:nvSpPr>
              <p:spPr>
                <a:xfrm>
                  <a:off x="7429755" y="5643578"/>
                  <a:ext cx="92845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P18-19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111" name="Text Box 56"/>
              <p:cNvSpPr txBox="1">
                <a:spLocks noChangeArrowheads="1"/>
              </p:cNvSpPr>
              <p:nvPr/>
            </p:nvSpPr>
            <p:spPr bwMode="gray">
              <a:xfrm>
                <a:off x="2071670" y="4929198"/>
                <a:ext cx="354012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7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0" name="组合 162"/>
          <p:cNvGrpSpPr/>
          <p:nvPr/>
        </p:nvGrpSpPr>
        <p:grpSpPr>
          <a:xfrm>
            <a:off x="1500166" y="1285860"/>
            <a:ext cx="6155247" cy="609600"/>
            <a:chOff x="2000232" y="5534044"/>
            <a:chExt cx="6155247" cy="609600"/>
          </a:xfrm>
        </p:grpSpPr>
        <p:sp>
          <p:nvSpPr>
            <p:cNvPr id="164" name="矩形 163"/>
            <p:cNvSpPr/>
            <p:nvPr/>
          </p:nvSpPr>
          <p:spPr>
            <a:xfrm>
              <a:off x="2783496" y="5643578"/>
              <a:ext cx="5371983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latinLnBrk="1" hangingPunct="0"/>
              <a:r>
                <a:rPr lang="zh-CN" altLang="en-US" sz="2000" b="1" dirty="0" smtClean="0">
                  <a:solidFill>
                    <a:schemeClr val="tx2"/>
                  </a:solidFill>
                </a:rPr>
                <a:t>搜才简介                                                    </a:t>
              </a:r>
              <a:r>
                <a:rPr lang="en-US" altLang="zh-CN" b="1" dirty="0" smtClean="0">
                  <a:solidFill>
                    <a:schemeClr val="tx2"/>
                  </a:solidFill>
                </a:rPr>
                <a:t>P3-5</a:t>
              </a:r>
              <a:endParaRPr lang="en-US" altLang="ko-KR" b="1" dirty="0" smtClean="0">
                <a:solidFill>
                  <a:schemeClr val="tx2"/>
                </a:solidFill>
              </a:endParaRPr>
            </a:p>
          </p:txBody>
        </p:sp>
        <p:grpSp>
          <p:nvGrpSpPr>
            <p:cNvPr id="21" name="Group 2"/>
            <p:cNvGrpSpPr>
              <a:grpSpLocks/>
            </p:cNvGrpSpPr>
            <p:nvPr/>
          </p:nvGrpSpPr>
          <p:grpSpPr bwMode="auto">
            <a:xfrm>
              <a:off x="2000232" y="5534044"/>
              <a:ext cx="609600" cy="609600"/>
              <a:chOff x="816" y="1872"/>
              <a:chExt cx="384" cy="384"/>
            </a:xfrm>
          </p:grpSpPr>
          <p:sp>
            <p:nvSpPr>
              <p:cNvPr id="168" name="Oval 3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69" name="Oval 4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solidFill>
                <a:srgbClr val="990099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0" name="Oval 5"/>
              <p:cNvSpPr>
                <a:spLocks noChangeArrowheads="1"/>
              </p:cNvSpPr>
              <p:nvPr/>
            </p:nvSpPr>
            <p:spPr bwMode="gray">
              <a:xfrm>
                <a:off x="841" y="1897"/>
                <a:ext cx="334" cy="334"/>
              </a:xfrm>
              <a:prstGeom prst="ellipse">
                <a:avLst/>
              </a:prstGeom>
              <a:solidFill>
                <a:srgbClr val="990099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1" name="Oval 6"/>
              <p:cNvSpPr>
                <a:spLocks noChangeArrowheads="1"/>
              </p:cNvSpPr>
              <p:nvPr/>
            </p:nvSpPr>
            <p:spPr bwMode="gray">
              <a:xfrm>
                <a:off x="866" y="1922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3529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2" name="Oval 7"/>
              <p:cNvSpPr>
                <a:spLocks noChangeArrowheads="1"/>
              </p:cNvSpPr>
              <p:nvPr/>
            </p:nvSpPr>
            <p:spPr bwMode="gray">
              <a:xfrm>
                <a:off x="859" y="1914"/>
                <a:ext cx="300" cy="300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73" name="Oval 8"/>
              <p:cNvSpPr>
                <a:spLocks noChangeArrowheads="1"/>
              </p:cNvSpPr>
              <p:nvPr/>
            </p:nvSpPr>
            <p:spPr bwMode="gray">
              <a:xfrm>
                <a:off x="864" y="1919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4" name="Oval 9"/>
              <p:cNvSpPr>
                <a:spLocks noChangeArrowheads="1"/>
              </p:cNvSpPr>
              <p:nvPr/>
            </p:nvSpPr>
            <p:spPr bwMode="gray">
              <a:xfrm>
                <a:off x="868" y="1921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5" name="Oval 10"/>
              <p:cNvSpPr>
                <a:spLocks noChangeArrowheads="1"/>
              </p:cNvSpPr>
              <p:nvPr/>
            </p:nvSpPr>
            <p:spPr bwMode="gray">
              <a:xfrm>
                <a:off x="871" y="1923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989898"/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6" name="Oval 11"/>
              <p:cNvSpPr>
                <a:spLocks noChangeArrowheads="1"/>
              </p:cNvSpPr>
              <p:nvPr/>
            </p:nvSpPr>
            <p:spPr bwMode="gray">
              <a:xfrm>
                <a:off x="886" y="1931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cxnSp>
          <p:nvCxnSpPr>
            <p:cNvPr id="166" name="直接连接符 165"/>
            <p:cNvCxnSpPr/>
            <p:nvPr/>
          </p:nvCxnSpPr>
          <p:spPr>
            <a:xfrm>
              <a:off x="3967224" y="5819796"/>
              <a:ext cx="3462296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9" name="Text Box 56"/>
          <p:cNvSpPr txBox="1">
            <a:spLocks noChangeArrowheads="1"/>
          </p:cNvSpPr>
          <p:nvPr/>
        </p:nvSpPr>
        <p:spPr bwMode="gray">
          <a:xfrm>
            <a:off x="1643042" y="1357298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 dirty="0" smtClean="0">
                <a:solidFill>
                  <a:srgbClr val="000000"/>
                </a:solidFill>
              </a:rPr>
              <a:t>1</a:t>
            </a:r>
            <a:endParaRPr lang="en-US" altLang="zh-CN" sz="2400" b="1" dirty="0">
              <a:solidFill>
                <a:srgbClr val="00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001024" y="6286520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Page4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Box 155"/>
          <p:cNvSpPr txBox="1"/>
          <p:nvPr/>
        </p:nvSpPr>
        <p:spPr>
          <a:xfrm>
            <a:off x="4071934" y="895633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+mn-ea"/>
                <a:ea typeface="+mn-ea"/>
              </a:rPr>
              <a:t>目</a:t>
            </a:r>
            <a:r>
              <a:rPr lang="en-US" altLang="zh-CN" sz="2400" b="1" dirty="0" smtClean="0">
                <a:latin typeface="+mn-ea"/>
                <a:ea typeface="+mn-ea"/>
              </a:rPr>
              <a:t>    </a:t>
            </a:r>
            <a:r>
              <a:rPr lang="zh-CN" altLang="en-US" sz="2400" b="1" dirty="0" smtClean="0">
                <a:latin typeface="+mn-ea"/>
                <a:ea typeface="+mn-ea"/>
              </a:rPr>
              <a:t>录</a:t>
            </a:r>
            <a:endParaRPr lang="zh-CN" altLang="en-US" sz="2400" b="1" dirty="0">
              <a:latin typeface="+mn-ea"/>
              <a:ea typeface="+mn-ea"/>
            </a:endParaRPr>
          </a:p>
        </p:txBody>
      </p:sp>
      <p:grpSp>
        <p:nvGrpSpPr>
          <p:cNvPr id="2" name="组合 179"/>
          <p:cNvGrpSpPr/>
          <p:nvPr/>
        </p:nvGrpSpPr>
        <p:grpSpPr>
          <a:xfrm>
            <a:off x="1500166" y="1962144"/>
            <a:ext cx="6357982" cy="4110062"/>
            <a:chOff x="1928794" y="1357298"/>
            <a:chExt cx="6357982" cy="4110062"/>
          </a:xfrm>
        </p:grpSpPr>
        <p:grpSp>
          <p:nvGrpSpPr>
            <p:cNvPr id="3" name="组合 150"/>
            <p:cNvGrpSpPr/>
            <p:nvPr/>
          </p:nvGrpSpPr>
          <p:grpSpPr>
            <a:xfrm>
              <a:off x="1933575" y="2033582"/>
              <a:ext cx="6210325" cy="609600"/>
              <a:chOff x="2005013" y="2028809"/>
              <a:chExt cx="6210325" cy="609600"/>
            </a:xfrm>
          </p:grpSpPr>
          <p:grpSp>
            <p:nvGrpSpPr>
              <p:cNvPr id="4" name="Group 12"/>
              <p:cNvGrpSpPr>
                <a:grpSpLocks/>
              </p:cNvGrpSpPr>
              <p:nvPr/>
            </p:nvGrpSpPr>
            <p:grpSpPr bwMode="auto">
              <a:xfrm>
                <a:off x="2005013" y="2028809"/>
                <a:ext cx="609600" cy="609600"/>
                <a:chOff x="816" y="1872"/>
                <a:chExt cx="384" cy="384"/>
              </a:xfrm>
            </p:grpSpPr>
            <p:sp>
              <p:nvSpPr>
                <p:cNvPr id="65549" name="Oval 13"/>
                <p:cNvSpPr>
                  <a:spLocks noChangeArrowheads="1"/>
                </p:cNvSpPr>
                <p:nvPr/>
              </p:nvSpPr>
              <p:spPr bwMode="gray">
                <a:xfrm>
                  <a:off x="816" y="187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gamma/>
                        <a:tint val="0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0" name="Oval 14"/>
                <p:cNvSpPr>
                  <a:spLocks noChangeArrowheads="1"/>
                </p:cNvSpPr>
                <p:nvPr/>
              </p:nvSpPr>
              <p:spPr bwMode="gray">
                <a:xfrm>
                  <a:off x="816" y="1872"/>
                  <a:ext cx="384" cy="384"/>
                </a:xfrm>
                <a:prstGeom prst="ellipse">
                  <a:avLst/>
                </a:prstGeom>
                <a:solidFill>
                  <a:srgbClr val="990099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1" name="Oval 15"/>
                <p:cNvSpPr>
                  <a:spLocks noChangeArrowheads="1"/>
                </p:cNvSpPr>
                <p:nvPr/>
              </p:nvSpPr>
              <p:spPr bwMode="gray">
                <a:xfrm>
                  <a:off x="841" y="1897"/>
                  <a:ext cx="334" cy="334"/>
                </a:xfrm>
                <a:prstGeom prst="ellipse">
                  <a:avLst/>
                </a:prstGeom>
                <a:solidFill>
                  <a:srgbClr val="990099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2" name="Oval 16"/>
                <p:cNvSpPr>
                  <a:spLocks noChangeArrowheads="1"/>
                </p:cNvSpPr>
                <p:nvPr/>
              </p:nvSpPr>
              <p:spPr bwMode="gray">
                <a:xfrm>
                  <a:off x="866" y="1922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gamma/>
                        <a:shade val="63529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10292" name="Oval 17"/>
                <p:cNvSpPr>
                  <a:spLocks noChangeArrowheads="1"/>
                </p:cNvSpPr>
                <p:nvPr/>
              </p:nvSpPr>
              <p:spPr bwMode="gray">
                <a:xfrm>
                  <a:off x="859" y="1914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293" name="Oval 18"/>
                <p:cNvSpPr>
                  <a:spLocks noChangeArrowheads="1"/>
                </p:cNvSpPr>
                <p:nvPr/>
              </p:nvSpPr>
              <p:spPr bwMode="gray">
                <a:xfrm>
                  <a:off x="864" y="191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595959"/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4" name="Oval 19"/>
                <p:cNvSpPr>
                  <a:spLocks noChangeArrowheads="1"/>
                </p:cNvSpPr>
                <p:nvPr/>
              </p:nvSpPr>
              <p:spPr bwMode="gray">
                <a:xfrm>
                  <a:off x="868" y="192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E9E9E9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5" name="Oval 20"/>
                <p:cNvSpPr>
                  <a:spLocks noChangeArrowheads="1"/>
                </p:cNvSpPr>
                <p:nvPr/>
              </p:nvSpPr>
              <p:spPr bwMode="gray">
                <a:xfrm>
                  <a:off x="871" y="192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89898"/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6" name="Oval 21"/>
                <p:cNvSpPr>
                  <a:spLocks noChangeArrowheads="1"/>
                </p:cNvSpPr>
                <p:nvPr/>
              </p:nvSpPr>
              <p:spPr bwMode="gray">
                <a:xfrm>
                  <a:off x="886" y="193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C0C0C0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0245" name="Text Box 26"/>
              <p:cNvSpPr txBox="1">
                <a:spLocks noChangeArrowheads="1"/>
              </p:cNvSpPr>
              <p:nvPr/>
            </p:nvSpPr>
            <p:spPr bwMode="auto">
              <a:xfrm>
                <a:off x="2743200" y="2133519"/>
                <a:ext cx="4343400" cy="4001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搜才劳务派遣产品应用背景</a:t>
                </a:r>
                <a:endParaRPr lang="en-US" altLang="zh-CN" sz="20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0246" name="Text Box 42"/>
              <p:cNvSpPr txBox="1">
                <a:spLocks noChangeArrowheads="1"/>
              </p:cNvSpPr>
              <p:nvPr/>
            </p:nvSpPr>
            <p:spPr bwMode="gray">
              <a:xfrm>
                <a:off x="2133600" y="2112946"/>
                <a:ext cx="354013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3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21" name="直接连接符 120"/>
              <p:cNvCxnSpPr>
                <a:endCxn id="140" idx="1"/>
              </p:cNvCxnSpPr>
              <p:nvPr/>
            </p:nvCxnSpPr>
            <p:spPr>
              <a:xfrm flipV="1">
                <a:off x="6000760" y="2289667"/>
                <a:ext cx="1414359" cy="2964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" name="矩形 139"/>
              <p:cNvSpPr/>
              <p:nvPr/>
            </p:nvSpPr>
            <p:spPr>
              <a:xfrm>
                <a:off x="7415119" y="2105001"/>
                <a:ext cx="80021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b="1" dirty="0" smtClean="0">
                    <a:solidFill>
                      <a:schemeClr val="tx2"/>
                    </a:solidFill>
                  </a:rPr>
                  <a:t>P9-10</a:t>
                </a:r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5" name="组合 151"/>
            <p:cNvGrpSpPr/>
            <p:nvPr/>
          </p:nvGrpSpPr>
          <p:grpSpPr>
            <a:xfrm>
              <a:off x="1928794" y="2747962"/>
              <a:ext cx="6344988" cy="609600"/>
              <a:chOff x="2000232" y="2857496"/>
              <a:chExt cx="6344988" cy="609600"/>
            </a:xfrm>
          </p:grpSpPr>
          <p:sp>
            <p:nvSpPr>
              <p:cNvPr id="10252" name="Text Box 28"/>
              <p:cNvSpPr txBox="1">
                <a:spLocks noChangeArrowheads="1"/>
              </p:cNvSpPr>
              <p:nvPr/>
            </p:nvSpPr>
            <p:spPr bwMode="auto">
              <a:xfrm>
                <a:off x="2743200" y="2949559"/>
                <a:ext cx="4343400" cy="4001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搜才劳务派遣产品服务内容</a:t>
                </a:r>
              </a:p>
            </p:txBody>
          </p:sp>
          <p:grpSp>
            <p:nvGrpSpPr>
              <p:cNvPr id="6" name="组合 69"/>
              <p:cNvGrpSpPr/>
              <p:nvPr/>
            </p:nvGrpSpPr>
            <p:grpSpPr>
              <a:xfrm>
                <a:off x="2000232" y="2857496"/>
                <a:ext cx="609600" cy="609600"/>
                <a:chOff x="2022475" y="2911459"/>
                <a:chExt cx="609600" cy="609600"/>
              </a:xfrm>
            </p:grpSpPr>
            <p:grpSp>
              <p:nvGrpSpPr>
                <p:cNvPr id="7" name="Group 57"/>
                <p:cNvGrpSpPr>
                  <a:grpSpLocks/>
                </p:cNvGrpSpPr>
                <p:nvPr/>
              </p:nvGrpSpPr>
              <p:grpSpPr bwMode="auto">
                <a:xfrm>
                  <a:off x="2022475" y="2911459"/>
                  <a:ext cx="609600" cy="609600"/>
                  <a:chOff x="1274" y="2437"/>
                  <a:chExt cx="384" cy="384"/>
                </a:xfrm>
              </p:grpSpPr>
              <p:sp>
                <p:nvSpPr>
                  <p:cNvPr id="10269" name="Text Box 46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10270" name="Oval 47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65584" name="Oval 48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85" name="Oval 49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86" name="Oval 50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74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5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6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7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8" name="Oval 55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254" name="Text Box 56"/>
                <p:cNvSpPr txBox="1">
                  <a:spLocks noChangeArrowheads="1"/>
                </p:cNvSpPr>
                <p:nvPr/>
              </p:nvSpPr>
              <p:spPr bwMode="gray">
                <a:xfrm>
                  <a:off x="2147888" y="3005121"/>
                  <a:ext cx="354012" cy="4572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zh-CN" sz="2400" b="1" dirty="0" smtClean="0">
                      <a:solidFill>
                        <a:srgbClr val="000000"/>
                      </a:solidFill>
                    </a:rPr>
                    <a:t>4</a:t>
                  </a:r>
                  <a:endParaRPr lang="en-US" altLang="zh-CN" sz="2400" b="1" dirty="0">
                    <a:solidFill>
                      <a:srgbClr val="000000"/>
                    </a:solidFill>
                  </a:endParaRPr>
                </a:p>
              </p:txBody>
            </p:sp>
          </p:grpSp>
          <p:cxnSp>
            <p:nvCxnSpPr>
              <p:cNvPr id="125" name="直接连接符 124"/>
              <p:cNvCxnSpPr/>
              <p:nvPr/>
            </p:nvCxnSpPr>
            <p:spPr>
              <a:xfrm>
                <a:off x="5929322" y="3148002"/>
                <a:ext cx="1643074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矩形 140"/>
              <p:cNvSpPr/>
              <p:nvPr/>
            </p:nvSpPr>
            <p:spPr>
              <a:xfrm>
                <a:off x="7429520" y="2933688"/>
                <a:ext cx="9157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b="1" dirty="0" smtClean="0">
                    <a:solidFill>
                      <a:schemeClr val="tx2"/>
                    </a:solidFill>
                  </a:rPr>
                  <a:t>P11-12</a:t>
                </a:r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8" name="组合 153"/>
            <p:cNvGrpSpPr/>
            <p:nvPr/>
          </p:nvGrpSpPr>
          <p:grpSpPr>
            <a:xfrm>
              <a:off x="1928797" y="4143380"/>
              <a:ext cx="6357744" cy="609600"/>
              <a:chOff x="2000235" y="4786322"/>
              <a:chExt cx="6357744" cy="609600"/>
            </a:xfrm>
          </p:grpSpPr>
          <p:grpSp>
            <p:nvGrpSpPr>
              <p:cNvPr id="9" name="组合 70"/>
              <p:cNvGrpSpPr/>
              <p:nvPr/>
            </p:nvGrpSpPr>
            <p:grpSpPr>
              <a:xfrm>
                <a:off x="2000235" y="4786322"/>
                <a:ext cx="609601" cy="609600"/>
                <a:chOff x="2022478" y="2911459"/>
                <a:chExt cx="609601" cy="609600"/>
              </a:xfrm>
            </p:grpSpPr>
            <p:grpSp>
              <p:nvGrpSpPr>
                <p:cNvPr id="10" name="Group 57"/>
                <p:cNvGrpSpPr>
                  <a:grpSpLocks/>
                </p:cNvGrpSpPr>
                <p:nvPr/>
              </p:nvGrpSpPr>
              <p:grpSpPr bwMode="auto">
                <a:xfrm>
                  <a:off x="2022478" y="2911459"/>
                  <a:ext cx="609601" cy="609600"/>
                  <a:chOff x="1274" y="2437"/>
                  <a:chExt cx="384" cy="384"/>
                </a:xfrm>
              </p:grpSpPr>
              <p:sp>
                <p:nvSpPr>
                  <p:cNvPr id="75" name="Text Box 46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76" name="Oval 47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77" name="Oval 48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78" name="Oval 49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79" name="Oval 50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80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1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2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3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4" name="Oval 55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74" name="Text Box 56"/>
                <p:cNvSpPr txBox="1">
                  <a:spLocks noChangeArrowheads="1"/>
                </p:cNvSpPr>
                <p:nvPr/>
              </p:nvSpPr>
              <p:spPr bwMode="gray">
                <a:xfrm>
                  <a:off x="2147888" y="3005121"/>
                  <a:ext cx="354012" cy="4572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zh-CN" sz="2400" b="1" dirty="0" smtClean="0">
                      <a:solidFill>
                        <a:srgbClr val="000000"/>
                      </a:solidFill>
                    </a:rPr>
                    <a:t>6</a:t>
                  </a:r>
                  <a:endParaRPr lang="en-US" altLang="zh-CN" sz="2400" b="1" dirty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5" name="矩形 84"/>
              <p:cNvSpPr/>
              <p:nvPr/>
            </p:nvSpPr>
            <p:spPr>
              <a:xfrm>
                <a:off x="2714612" y="4929198"/>
                <a:ext cx="457208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latinLnBrk="1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搜才劳务派遣产品客户获取的服务价值</a:t>
                </a:r>
                <a:endParaRPr lang="en-US" altLang="ko-KR" sz="2000" b="1" dirty="0" smtClean="0">
                  <a:solidFill>
                    <a:schemeClr val="tx2"/>
                  </a:solidFill>
                </a:endParaRPr>
              </a:p>
            </p:txBody>
          </p:sp>
          <p:cxnSp>
            <p:nvCxnSpPr>
              <p:cNvPr id="123" name="直接连接符 122"/>
              <p:cNvCxnSpPr/>
              <p:nvPr/>
            </p:nvCxnSpPr>
            <p:spPr>
              <a:xfrm>
                <a:off x="7143768" y="5141924"/>
                <a:ext cx="35719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矩形 142"/>
              <p:cNvSpPr/>
              <p:nvPr/>
            </p:nvSpPr>
            <p:spPr>
              <a:xfrm>
                <a:off x="7429520" y="4929198"/>
                <a:ext cx="9284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b="1" dirty="0" smtClean="0">
                    <a:solidFill>
                      <a:schemeClr val="tx2"/>
                    </a:solidFill>
                  </a:rPr>
                  <a:t>P16-17</a:t>
                </a:r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11" name="组合 157"/>
            <p:cNvGrpSpPr/>
            <p:nvPr/>
          </p:nvGrpSpPr>
          <p:grpSpPr>
            <a:xfrm>
              <a:off x="1931987" y="1357298"/>
              <a:ext cx="6211913" cy="609600"/>
              <a:chOff x="2003425" y="1214422"/>
              <a:chExt cx="6211913" cy="609600"/>
            </a:xfrm>
          </p:grpSpPr>
          <p:grpSp>
            <p:nvGrpSpPr>
              <p:cNvPr id="12" name="组合 156"/>
              <p:cNvGrpSpPr/>
              <p:nvPr/>
            </p:nvGrpSpPr>
            <p:grpSpPr>
              <a:xfrm>
                <a:off x="2003425" y="1214422"/>
                <a:ext cx="6211913" cy="609600"/>
                <a:chOff x="2003425" y="1176321"/>
                <a:chExt cx="6211913" cy="609600"/>
              </a:xfrm>
            </p:grpSpPr>
            <p:sp>
              <p:nvSpPr>
                <p:cNvPr id="1025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743200" y="1257288"/>
                  <a:ext cx="5472138" cy="40011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eaLnBrk="0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搜才劳务派遣业务简介                               </a:t>
                  </a:r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P6-8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13" name="Group 58"/>
                <p:cNvGrpSpPr>
                  <a:grpSpLocks/>
                </p:cNvGrpSpPr>
                <p:nvPr/>
              </p:nvGrpSpPr>
              <p:grpSpPr bwMode="auto">
                <a:xfrm>
                  <a:off x="2003425" y="1176321"/>
                  <a:ext cx="609600" cy="609600"/>
                  <a:chOff x="1274" y="2437"/>
                  <a:chExt cx="384" cy="384"/>
                </a:xfrm>
              </p:grpSpPr>
              <p:sp>
                <p:nvSpPr>
                  <p:cNvPr id="10259" name="Text Box 59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10260" name="Oval 60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65597" name="Oval 61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98" name="Oval 62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99" name="Oval 63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64" name="Oval 64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5" name="Oval 65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6" name="Oval 66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7" name="Oval 67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8" name="Oval 68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cxnSp>
              <p:nvCxnSpPr>
                <p:cNvPr id="119" name="直接连接符 118"/>
                <p:cNvCxnSpPr/>
                <p:nvPr/>
              </p:nvCxnSpPr>
              <p:spPr>
                <a:xfrm>
                  <a:off x="5500694" y="1428731"/>
                  <a:ext cx="2000264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258" name="Text Box 69"/>
              <p:cNvSpPr txBox="1">
                <a:spLocks noChangeArrowheads="1"/>
              </p:cNvSpPr>
              <p:nvPr/>
            </p:nvSpPr>
            <p:spPr bwMode="gray">
              <a:xfrm>
                <a:off x="2128838" y="1269984"/>
                <a:ext cx="354012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2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" name="组合 176"/>
            <p:cNvGrpSpPr/>
            <p:nvPr/>
          </p:nvGrpSpPr>
          <p:grpSpPr>
            <a:xfrm>
              <a:off x="1928794" y="3462342"/>
              <a:ext cx="6357982" cy="609600"/>
              <a:chOff x="1928794" y="3286124"/>
              <a:chExt cx="6357982" cy="609600"/>
            </a:xfrm>
          </p:grpSpPr>
          <p:grpSp>
            <p:nvGrpSpPr>
              <p:cNvPr id="15" name="组合 152"/>
              <p:cNvGrpSpPr/>
              <p:nvPr/>
            </p:nvGrpSpPr>
            <p:grpSpPr>
              <a:xfrm>
                <a:off x="1928794" y="3286124"/>
                <a:ext cx="6357982" cy="609600"/>
                <a:chOff x="2000232" y="3786190"/>
                <a:chExt cx="6357982" cy="609600"/>
              </a:xfrm>
            </p:grpSpPr>
            <p:grpSp>
              <p:nvGrpSpPr>
                <p:cNvPr id="16" name="Group 2"/>
                <p:cNvGrpSpPr>
                  <a:grpSpLocks/>
                </p:cNvGrpSpPr>
                <p:nvPr/>
              </p:nvGrpSpPr>
              <p:grpSpPr bwMode="auto">
                <a:xfrm>
                  <a:off x="2000232" y="3786190"/>
                  <a:ext cx="609600" cy="609600"/>
                  <a:chOff x="816" y="1872"/>
                  <a:chExt cx="384" cy="384"/>
                </a:xfrm>
              </p:grpSpPr>
              <p:sp>
                <p:nvSpPr>
                  <p:cNvPr id="65539" name="Oval 3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0" name="Oval 4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1" name="Oval 5"/>
                  <p:cNvSpPr>
                    <a:spLocks noChangeArrowheads="1"/>
                  </p:cNvSpPr>
                  <p:nvPr/>
                </p:nvSpPr>
                <p:spPr bwMode="gray">
                  <a:xfrm>
                    <a:off x="841" y="1897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2" name="Oval 6"/>
                  <p:cNvSpPr>
                    <a:spLocks noChangeArrowheads="1"/>
                  </p:cNvSpPr>
                  <p:nvPr/>
                </p:nvSpPr>
                <p:spPr bwMode="gray">
                  <a:xfrm>
                    <a:off x="866" y="192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shade val="63529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83" name="Oval 7"/>
                  <p:cNvSpPr>
                    <a:spLocks noChangeArrowheads="1"/>
                  </p:cNvSpPr>
                  <p:nvPr/>
                </p:nvSpPr>
                <p:spPr bwMode="gray">
                  <a:xfrm>
                    <a:off x="859" y="1914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4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864" y="1919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5" name="Oval 9"/>
                  <p:cNvSpPr>
                    <a:spLocks noChangeArrowheads="1"/>
                  </p:cNvSpPr>
                  <p:nvPr/>
                </p:nvSpPr>
                <p:spPr bwMode="gray">
                  <a:xfrm>
                    <a:off x="868" y="1921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6" name="Oval 10"/>
                  <p:cNvSpPr>
                    <a:spLocks noChangeArrowheads="1"/>
                  </p:cNvSpPr>
                  <p:nvPr/>
                </p:nvSpPr>
                <p:spPr bwMode="gray">
                  <a:xfrm>
                    <a:off x="871" y="1923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7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886" y="1931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249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500298" y="3929066"/>
                  <a:ext cx="4343400" cy="40011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   搜才劳务派遣产品客户服务流程</a:t>
                  </a:r>
                </a:p>
              </p:txBody>
            </p:sp>
            <p:cxnSp>
              <p:nvCxnSpPr>
                <p:cNvPr id="124" name="直接连接符 123"/>
                <p:cNvCxnSpPr>
                  <a:endCxn id="142" idx="1"/>
                </p:cNvCxnSpPr>
                <p:nvPr/>
              </p:nvCxnSpPr>
              <p:spPr>
                <a:xfrm flipV="1">
                  <a:off x="6429388" y="4113732"/>
                  <a:ext cx="1000367" cy="2806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2" name="矩形 141"/>
                <p:cNvSpPr/>
                <p:nvPr/>
              </p:nvSpPr>
              <p:spPr>
                <a:xfrm>
                  <a:off x="7429755" y="3929066"/>
                  <a:ext cx="92845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P13-15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10250" name="Text Box 43"/>
              <p:cNvSpPr txBox="1">
                <a:spLocks noChangeArrowheads="1"/>
              </p:cNvSpPr>
              <p:nvPr/>
            </p:nvSpPr>
            <p:spPr bwMode="gray">
              <a:xfrm>
                <a:off x="2071670" y="3357562"/>
                <a:ext cx="354013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5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7" name="组合 177"/>
            <p:cNvGrpSpPr/>
            <p:nvPr/>
          </p:nvGrpSpPr>
          <p:grpSpPr>
            <a:xfrm>
              <a:off x="1928794" y="4857760"/>
              <a:ext cx="6357982" cy="609600"/>
              <a:chOff x="1928794" y="4857760"/>
              <a:chExt cx="6357982" cy="609600"/>
            </a:xfrm>
          </p:grpSpPr>
          <p:grpSp>
            <p:nvGrpSpPr>
              <p:cNvPr id="18" name="组合 154"/>
              <p:cNvGrpSpPr/>
              <p:nvPr/>
            </p:nvGrpSpPr>
            <p:grpSpPr>
              <a:xfrm>
                <a:off x="1928794" y="4857760"/>
                <a:ext cx="6357982" cy="609600"/>
                <a:chOff x="2000232" y="5534044"/>
                <a:chExt cx="6357982" cy="609600"/>
              </a:xfrm>
            </p:grpSpPr>
            <p:sp>
              <p:nvSpPr>
                <p:cNvPr id="86" name="矩形 85"/>
                <p:cNvSpPr/>
                <p:nvPr/>
              </p:nvSpPr>
              <p:spPr>
                <a:xfrm>
                  <a:off x="2714612" y="5643578"/>
                  <a:ext cx="276550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latinLnBrk="1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搜才劳务派遣产品特色</a:t>
                  </a:r>
                  <a:endParaRPr lang="en-US" altLang="ko-KR" sz="2000" b="1" dirty="0" smtClean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19" name="Group 2"/>
                <p:cNvGrpSpPr>
                  <a:grpSpLocks/>
                </p:cNvGrpSpPr>
                <p:nvPr/>
              </p:nvGrpSpPr>
              <p:grpSpPr bwMode="auto">
                <a:xfrm>
                  <a:off x="2000232" y="5534044"/>
                  <a:ext cx="609600" cy="609600"/>
                  <a:chOff x="816" y="1872"/>
                  <a:chExt cx="384" cy="384"/>
                </a:xfrm>
              </p:grpSpPr>
              <p:sp>
                <p:nvSpPr>
                  <p:cNvPr id="102" name="Oval 3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3" name="Oval 4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4" name="Oval 5"/>
                  <p:cNvSpPr>
                    <a:spLocks noChangeArrowheads="1"/>
                  </p:cNvSpPr>
                  <p:nvPr/>
                </p:nvSpPr>
                <p:spPr bwMode="gray">
                  <a:xfrm>
                    <a:off x="841" y="1897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5" name="Oval 6"/>
                  <p:cNvSpPr>
                    <a:spLocks noChangeArrowheads="1"/>
                  </p:cNvSpPr>
                  <p:nvPr/>
                </p:nvSpPr>
                <p:spPr bwMode="gray">
                  <a:xfrm>
                    <a:off x="866" y="192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shade val="63529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6" name="Oval 7"/>
                  <p:cNvSpPr>
                    <a:spLocks noChangeArrowheads="1"/>
                  </p:cNvSpPr>
                  <p:nvPr/>
                </p:nvSpPr>
                <p:spPr bwMode="gray">
                  <a:xfrm>
                    <a:off x="859" y="1914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7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864" y="1919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8" name="Oval 9"/>
                  <p:cNvSpPr>
                    <a:spLocks noChangeArrowheads="1"/>
                  </p:cNvSpPr>
                  <p:nvPr/>
                </p:nvSpPr>
                <p:spPr bwMode="gray">
                  <a:xfrm>
                    <a:off x="868" y="1921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9" name="Oval 10"/>
                  <p:cNvSpPr>
                    <a:spLocks noChangeArrowheads="1"/>
                  </p:cNvSpPr>
                  <p:nvPr/>
                </p:nvSpPr>
                <p:spPr bwMode="gray">
                  <a:xfrm>
                    <a:off x="871" y="1923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0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886" y="1931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cxnSp>
              <p:nvCxnSpPr>
                <p:cNvPr id="122" name="直接连接符 121"/>
                <p:cNvCxnSpPr/>
                <p:nvPr/>
              </p:nvCxnSpPr>
              <p:spPr>
                <a:xfrm>
                  <a:off x="5500694" y="5856304"/>
                  <a:ext cx="2000264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4" name="矩形 143"/>
                <p:cNvSpPr/>
                <p:nvPr/>
              </p:nvSpPr>
              <p:spPr>
                <a:xfrm>
                  <a:off x="7429755" y="5643578"/>
                  <a:ext cx="92845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P18-19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111" name="Text Box 56"/>
              <p:cNvSpPr txBox="1">
                <a:spLocks noChangeArrowheads="1"/>
              </p:cNvSpPr>
              <p:nvPr/>
            </p:nvSpPr>
            <p:spPr bwMode="gray">
              <a:xfrm>
                <a:off x="2071670" y="4929198"/>
                <a:ext cx="354012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7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0" name="组合 162"/>
          <p:cNvGrpSpPr/>
          <p:nvPr/>
        </p:nvGrpSpPr>
        <p:grpSpPr>
          <a:xfrm>
            <a:off x="1500166" y="1285860"/>
            <a:ext cx="6155247" cy="609600"/>
            <a:chOff x="2000232" y="5534044"/>
            <a:chExt cx="6155247" cy="609600"/>
          </a:xfrm>
        </p:grpSpPr>
        <p:sp>
          <p:nvSpPr>
            <p:cNvPr id="164" name="矩形 163"/>
            <p:cNvSpPr/>
            <p:nvPr/>
          </p:nvSpPr>
          <p:spPr>
            <a:xfrm>
              <a:off x="2783496" y="5643578"/>
              <a:ext cx="5371983" cy="40011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txBody>
            <a:bodyPr wrap="none">
              <a:spAutoFit/>
            </a:bodyPr>
            <a:lstStyle/>
            <a:p>
              <a:pPr eaLnBrk="0" latinLnBrk="1" hangingPunct="0"/>
              <a:r>
                <a:rPr lang="zh-CN" altLang="en-US" sz="2000" b="1" dirty="0" smtClean="0">
                  <a:solidFill>
                    <a:schemeClr val="tx2"/>
                  </a:solidFill>
                </a:rPr>
                <a:t>搜才简介                                                    </a:t>
              </a:r>
              <a:r>
                <a:rPr lang="en-US" altLang="zh-CN" b="1" dirty="0" smtClean="0">
                  <a:solidFill>
                    <a:schemeClr val="tx2"/>
                  </a:solidFill>
                </a:rPr>
                <a:t>P3-5</a:t>
              </a:r>
              <a:endParaRPr lang="en-US" altLang="ko-KR" b="1" dirty="0" smtClean="0">
                <a:solidFill>
                  <a:schemeClr val="tx2"/>
                </a:solidFill>
              </a:endParaRPr>
            </a:p>
          </p:txBody>
        </p:sp>
        <p:grpSp>
          <p:nvGrpSpPr>
            <p:cNvPr id="21" name="Group 2"/>
            <p:cNvGrpSpPr>
              <a:grpSpLocks/>
            </p:cNvGrpSpPr>
            <p:nvPr/>
          </p:nvGrpSpPr>
          <p:grpSpPr bwMode="auto">
            <a:xfrm>
              <a:off x="2000232" y="5534044"/>
              <a:ext cx="609600" cy="609600"/>
              <a:chOff x="816" y="1872"/>
              <a:chExt cx="384" cy="384"/>
            </a:xfrm>
          </p:grpSpPr>
          <p:sp>
            <p:nvSpPr>
              <p:cNvPr id="168" name="Oval 3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69" name="Oval 4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solidFill>
                <a:srgbClr val="990099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0" name="Oval 5"/>
              <p:cNvSpPr>
                <a:spLocks noChangeArrowheads="1"/>
              </p:cNvSpPr>
              <p:nvPr/>
            </p:nvSpPr>
            <p:spPr bwMode="gray">
              <a:xfrm>
                <a:off x="841" y="1897"/>
                <a:ext cx="334" cy="334"/>
              </a:xfrm>
              <a:prstGeom prst="ellipse">
                <a:avLst/>
              </a:prstGeom>
              <a:solidFill>
                <a:srgbClr val="990099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1" name="Oval 6"/>
              <p:cNvSpPr>
                <a:spLocks noChangeArrowheads="1"/>
              </p:cNvSpPr>
              <p:nvPr/>
            </p:nvSpPr>
            <p:spPr bwMode="gray">
              <a:xfrm>
                <a:off x="866" y="1922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3529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2" name="Oval 7"/>
              <p:cNvSpPr>
                <a:spLocks noChangeArrowheads="1"/>
              </p:cNvSpPr>
              <p:nvPr/>
            </p:nvSpPr>
            <p:spPr bwMode="gray">
              <a:xfrm>
                <a:off x="859" y="1914"/>
                <a:ext cx="300" cy="300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73" name="Oval 8"/>
              <p:cNvSpPr>
                <a:spLocks noChangeArrowheads="1"/>
              </p:cNvSpPr>
              <p:nvPr/>
            </p:nvSpPr>
            <p:spPr bwMode="gray">
              <a:xfrm>
                <a:off x="864" y="1919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4" name="Oval 9"/>
              <p:cNvSpPr>
                <a:spLocks noChangeArrowheads="1"/>
              </p:cNvSpPr>
              <p:nvPr/>
            </p:nvSpPr>
            <p:spPr bwMode="gray">
              <a:xfrm>
                <a:off x="868" y="1921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5" name="Oval 10"/>
              <p:cNvSpPr>
                <a:spLocks noChangeArrowheads="1"/>
              </p:cNvSpPr>
              <p:nvPr/>
            </p:nvSpPr>
            <p:spPr bwMode="gray">
              <a:xfrm>
                <a:off x="871" y="1923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989898"/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6" name="Oval 11"/>
              <p:cNvSpPr>
                <a:spLocks noChangeArrowheads="1"/>
              </p:cNvSpPr>
              <p:nvPr/>
            </p:nvSpPr>
            <p:spPr bwMode="gray">
              <a:xfrm>
                <a:off x="886" y="1931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cxnSp>
          <p:nvCxnSpPr>
            <p:cNvPr id="166" name="直接连接符 165"/>
            <p:cNvCxnSpPr/>
            <p:nvPr/>
          </p:nvCxnSpPr>
          <p:spPr>
            <a:xfrm>
              <a:off x="3967224" y="5819796"/>
              <a:ext cx="3462296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9" name="Text Box 56"/>
          <p:cNvSpPr txBox="1">
            <a:spLocks noChangeArrowheads="1"/>
          </p:cNvSpPr>
          <p:nvPr/>
        </p:nvSpPr>
        <p:spPr bwMode="gray">
          <a:xfrm>
            <a:off x="1643042" y="1357298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 dirty="0" smtClean="0">
                <a:solidFill>
                  <a:srgbClr val="000000"/>
                </a:solidFill>
              </a:rPr>
              <a:t>1</a:t>
            </a:r>
            <a:endParaRPr lang="en-US" altLang="zh-CN" sz="2400" b="1" dirty="0">
              <a:solidFill>
                <a:srgbClr val="00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001024" y="6286520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Page4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71538" y="1107800"/>
            <a:ext cx="72866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600" dirty="0" smtClean="0"/>
              <a:t>搜才人力资源有限公司是一家基于人力资源行业，向客户提供系列人力资源解决方案的专业化公司。公司成立于</a:t>
            </a:r>
            <a:r>
              <a:rPr lang="en-US" altLang="zh-CN" sz="1600" dirty="0" smtClean="0"/>
              <a:t>2001</a:t>
            </a:r>
            <a:r>
              <a:rPr lang="zh-CN" altLang="en-US" sz="1600" dirty="0" smtClean="0"/>
              <a:t>年</a:t>
            </a:r>
            <a:r>
              <a:rPr lang="en-US" altLang="zh-CN" sz="1600" dirty="0" smtClean="0"/>
              <a:t>8</a:t>
            </a:r>
            <a:r>
              <a:rPr lang="zh-CN" altLang="en-US" sz="1600" dirty="0" smtClean="0"/>
              <a:t>月</a:t>
            </a:r>
            <a:r>
              <a:rPr lang="en-US" altLang="zh-CN" sz="1600" dirty="0" smtClean="0"/>
              <a:t>29</a:t>
            </a:r>
            <a:r>
              <a:rPr lang="zh-CN" altLang="en-US" sz="1600" dirty="0" smtClean="0"/>
              <a:t>日，现有员工</a:t>
            </a:r>
            <a:r>
              <a:rPr lang="en-US" altLang="zh-CN" sz="1600" dirty="0" smtClean="0"/>
              <a:t>400</a:t>
            </a:r>
            <a:r>
              <a:rPr lang="zh-CN" altLang="en-US" sz="1600" dirty="0" smtClean="0"/>
              <a:t>余人，是河北最早从事人力资源外包和猎头寻聘的专业人才服务机构，也是河北首席人力资源网站</a:t>
            </a:r>
            <a:r>
              <a:rPr lang="en-US" altLang="zh-CN" sz="1600" dirty="0" smtClean="0"/>
              <a:t>----</a:t>
            </a:r>
            <a:r>
              <a:rPr lang="zh-CN" altLang="en-US" sz="1600" dirty="0" smtClean="0"/>
              <a:t>河北搜才网的运营商。</a:t>
            </a:r>
            <a:br>
              <a:rPr lang="zh-CN" altLang="en-US" sz="1600" dirty="0" smtClean="0"/>
            </a:br>
            <a:r>
              <a:rPr lang="zh-CN" altLang="en-US" sz="1600" dirty="0" smtClean="0"/>
              <a:t>        河北搜才人力资源有限公司经过十余年的高速发展，已成为集网络招聘、猎头寻聘、校园招聘、委托招聘、内部竞聘、人事代理、劳务派遣、档案代理、培训咨询等服务于一体的专业人力资源服务机构。先后在保定、唐山、廊坊、沧州、邢台、衡水、邯郸等地市成立分子公司。</a:t>
            </a:r>
            <a:br>
              <a:rPr lang="zh-CN" altLang="en-US" sz="1600" dirty="0" smtClean="0"/>
            </a:br>
            <a:r>
              <a:rPr lang="zh-CN" altLang="en-US" sz="1600" dirty="0" smtClean="0"/>
              <a:t>    搜才自成立以来一直以“把</a:t>
            </a:r>
            <a:r>
              <a:rPr lang="en-US" altLang="zh-CN" sz="1600" dirty="0" smtClean="0"/>
              <a:t>HRM</a:t>
            </a:r>
            <a:r>
              <a:rPr lang="zh-CN" altLang="en-US" sz="1600" dirty="0" smtClean="0"/>
              <a:t>变得简单”为企业使命，秉承“责任、团队、激情、卓越”的核心价值，与一群志同、道合、术精的搜才人共同打造</a:t>
            </a:r>
            <a:r>
              <a:rPr lang="en-US" altLang="zh-CN" sz="1600" dirty="0" smtClean="0"/>
              <a:t>HRM</a:t>
            </a:r>
            <a:r>
              <a:rPr lang="zh-CN" altLang="en-US" sz="1600" dirty="0" smtClean="0"/>
              <a:t>黄埔，成为</a:t>
            </a:r>
            <a:r>
              <a:rPr lang="en-US" altLang="zh-CN" sz="1600" dirty="0" smtClean="0"/>
              <a:t>HRM</a:t>
            </a:r>
            <a:r>
              <a:rPr lang="zh-CN" altLang="en-US" sz="1600" dirty="0" smtClean="0"/>
              <a:t>尖端人才的一流培养机构。</a:t>
            </a:r>
            <a:endParaRPr lang="zh-CN" alt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001024" y="6286520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Page5</a:t>
            </a:r>
            <a:endParaRPr lang="zh-CN" alt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Box 155"/>
          <p:cNvSpPr txBox="1"/>
          <p:nvPr/>
        </p:nvSpPr>
        <p:spPr>
          <a:xfrm>
            <a:off x="4071934" y="895633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+mn-ea"/>
                <a:ea typeface="+mn-ea"/>
              </a:rPr>
              <a:t>目</a:t>
            </a:r>
            <a:r>
              <a:rPr lang="en-US" altLang="zh-CN" sz="2400" b="1" dirty="0" smtClean="0">
                <a:latin typeface="+mn-ea"/>
                <a:ea typeface="+mn-ea"/>
              </a:rPr>
              <a:t>    </a:t>
            </a:r>
            <a:r>
              <a:rPr lang="zh-CN" altLang="en-US" sz="2400" b="1" dirty="0" smtClean="0">
                <a:latin typeface="+mn-ea"/>
                <a:ea typeface="+mn-ea"/>
              </a:rPr>
              <a:t>录</a:t>
            </a:r>
            <a:endParaRPr lang="zh-CN" altLang="en-US" sz="2400" b="1" dirty="0">
              <a:latin typeface="+mn-ea"/>
              <a:ea typeface="+mn-ea"/>
            </a:endParaRPr>
          </a:p>
        </p:txBody>
      </p:sp>
      <p:grpSp>
        <p:nvGrpSpPr>
          <p:cNvPr id="2" name="组合 179"/>
          <p:cNvGrpSpPr/>
          <p:nvPr/>
        </p:nvGrpSpPr>
        <p:grpSpPr>
          <a:xfrm>
            <a:off x="1500166" y="1962144"/>
            <a:ext cx="6357982" cy="4110062"/>
            <a:chOff x="1928794" y="1357298"/>
            <a:chExt cx="6357982" cy="4110062"/>
          </a:xfrm>
        </p:grpSpPr>
        <p:grpSp>
          <p:nvGrpSpPr>
            <p:cNvPr id="3" name="组合 150"/>
            <p:cNvGrpSpPr/>
            <p:nvPr/>
          </p:nvGrpSpPr>
          <p:grpSpPr>
            <a:xfrm>
              <a:off x="1933575" y="2033582"/>
              <a:ext cx="6210325" cy="609600"/>
              <a:chOff x="2005013" y="2028809"/>
              <a:chExt cx="6210325" cy="609600"/>
            </a:xfrm>
          </p:grpSpPr>
          <p:grpSp>
            <p:nvGrpSpPr>
              <p:cNvPr id="4" name="Group 12"/>
              <p:cNvGrpSpPr>
                <a:grpSpLocks/>
              </p:cNvGrpSpPr>
              <p:nvPr/>
            </p:nvGrpSpPr>
            <p:grpSpPr bwMode="auto">
              <a:xfrm>
                <a:off x="2005013" y="2028809"/>
                <a:ext cx="609600" cy="609600"/>
                <a:chOff x="816" y="1872"/>
                <a:chExt cx="384" cy="384"/>
              </a:xfrm>
            </p:grpSpPr>
            <p:sp>
              <p:nvSpPr>
                <p:cNvPr id="65549" name="Oval 13"/>
                <p:cNvSpPr>
                  <a:spLocks noChangeArrowheads="1"/>
                </p:cNvSpPr>
                <p:nvPr/>
              </p:nvSpPr>
              <p:spPr bwMode="gray">
                <a:xfrm>
                  <a:off x="816" y="187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gamma/>
                        <a:tint val="0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0" name="Oval 14"/>
                <p:cNvSpPr>
                  <a:spLocks noChangeArrowheads="1"/>
                </p:cNvSpPr>
                <p:nvPr/>
              </p:nvSpPr>
              <p:spPr bwMode="gray">
                <a:xfrm>
                  <a:off x="816" y="1872"/>
                  <a:ext cx="384" cy="384"/>
                </a:xfrm>
                <a:prstGeom prst="ellipse">
                  <a:avLst/>
                </a:prstGeom>
                <a:solidFill>
                  <a:srgbClr val="990099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1" name="Oval 15"/>
                <p:cNvSpPr>
                  <a:spLocks noChangeArrowheads="1"/>
                </p:cNvSpPr>
                <p:nvPr/>
              </p:nvSpPr>
              <p:spPr bwMode="gray">
                <a:xfrm>
                  <a:off x="841" y="1897"/>
                  <a:ext cx="334" cy="334"/>
                </a:xfrm>
                <a:prstGeom prst="ellipse">
                  <a:avLst/>
                </a:prstGeom>
                <a:solidFill>
                  <a:srgbClr val="990099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2" name="Oval 16"/>
                <p:cNvSpPr>
                  <a:spLocks noChangeArrowheads="1"/>
                </p:cNvSpPr>
                <p:nvPr/>
              </p:nvSpPr>
              <p:spPr bwMode="gray">
                <a:xfrm>
                  <a:off x="866" y="1922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gamma/>
                        <a:shade val="63529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10292" name="Oval 17"/>
                <p:cNvSpPr>
                  <a:spLocks noChangeArrowheads="1"/>
                </p:cNvSpPr>
                <p:nvPr/>
              </p:nvSpPr>
              <p:spPr bwMode="gray">
                <a:xfrm>
                  <a:off x="859" y="1914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293" name="Oval 18"/>
                <p:cNvSpPr>
                  <a:spLocks noChangeArrowheads="1"/>
                </p:cNvSpPr>
                <p:nvPr/>
              </p:nvSpPr>
              <p:spPr bwMode="gray">
                <a:xfrm>
                  <a:off x="864" y="191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595959"/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4" name="Oval 19"/>
                <p:cNvSpPr>
                  <a:spLocks noChangeArrowheads="1"/>
                </p:cNvSpPr>
                <p:nvPr/>
              </p:nvSpPr>
              <p:spPr bwMode="gray">
                <a:xfrm>
                  <a:off x="868" y="192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E9E9E9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5" name="Oval 20"/>
                <p:cNvSpPr>
                  <a:spLocks noChangeArrowheads="1"/>
                </p:cNvSpPr>
                <p:nvPr/>
              </p:nvSpPr>
              <p:spPr bwMode="gray">
                <a:xfrm>
                  <a:off x="871" y="192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89898"/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6" name="Oval 21"/>
                <p:cNvSpPr>
                  <a:spLocks noChangeArrowheads="1"/>
                </p:cNvSpPr>
                <p:nvPr/>
              </p:nvSpPr>
              <p:spPr bwMode="gray">
                <a:xfrm>
                  <a:off x="886" y="193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C0C0C0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0245" name="Text Box 26"/>
              <p:cNvSpPr txBox="1">
                <a:spLocks noChangeArrowheads="1"/>
              </p:cNvSpPr>
              <p:nvPr/>
            </p:nvSpPr>
            <p:spPr bwMode="auto">
              <a:xfrm>
                <a:off x="2743200" y="2133519"/>
                <a:ext cx="4343400" cy="4001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搜才劳务派遣产品应用背景</a:t>
                </a:r>
                <a:endParaRPr lang="en-US" altLang="zh-CN" sz="20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0246" name="Text Box 42"/>
              <p:cNvSpPr txBox="1">
                <a:spLocks noChangeArrowheads="1"/>
              </p:cNvSpPr>
              <p:nvPr/>
            </p:nvSpPr>
            <p:spPr bwMode="gray">
              <a:xfrm>
                <a:off x="2133600" y="2112946"/>
                <a:ext cx="354013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3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21" name="直接连接符 120"/>
              <p:cNvCxnSpPr>
                <a:endCxn id="140" idx="1"/>
              </p:cNvCxnSpPr>
              <p:nvPr/>
            </p:nvCxnSpPr>
            <p:spPr>
              <a:xfrm flipV="1">
                <a:off x="6000760" y="2289667"/>
                <a:ext cx="1414359" cy="2964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" name="矩形 139"/>
              <p:cNvSpPr/>
              <p:nvPr/>
            </p:nvSpPr>
            <p:spPr>
              <a:xfrm>
                <a:off x="7415119" y="2105001"/>
                <a:ext cx="80021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b="1" dirty="0" smtClean="0">
                    <a:solidFill>
                      <a:schemeClr val="tx2"/>
                    </a:solidFill>
                  </a:rPr>
                  <a:t>P9-10</a:t>
                </a:r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5" name="组合 151"/>
            <p:cNvGrpSpPr/>
            <p:nvPr/>
          </p:nvGrpSpPr>
          <p:grpSpPr>
            <a:xfrm>
              <a:off x="1928794" y="2747962"/>
              <a:ext cx="6344988" cy="609600"/>
              <a:chOff x="2000232" y="2857496"/>
              <a:chExt cx="6344988" cy="609600"/>
            </a:xfrm>
          </p:grpSpPr>
          <p:sp>
            <p:nvSpPr>
              <p:cNvPr id="10252" name="Text Box 28"/>
              <p:cNvSpPr txBox="1">
                <a:spLocks noChangeArrowheads="1"/>
              </p:cNvSpPr>
              <p:nvPr/>
            </p:nvSpPr>
            <p:spPr bwMode="auto">
              <a:xfrm>
                <a:off x="2743200" y="2949559"/>
                <a:ext cx="4343400" cy="4001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搜才劳务派遣产品服务内容</a:t>
                </a:r>
              </a:p>
            </p:txBody>
          </p:sp>
          <p:grpSp>
            <p:nvGrpSpPr>
              <p:cNvPr id="6" name="组合 69"/>
              <p:cNvGrpSpPr/>
              <p:nvPr/>
            </p:nvGrpSpPr>
            <p:grpSpPr>
              <a:xfrm>
                <a:off x="2000232" y="2857496"/>
                <a:ext cx="609600" cy="609600"/>
                <a:chOff x="2022475" y="2911459"/>
                <a:chExt cx="609600" cy="609600"/>
              </a:xfrm>
            </p:grpSpPr>
            <p:grpSp>
              <p:nvGrpSpPr>
                <p:cNvPr id="7" name="Group 57"/>
                <p:cNvGrpSpPr>
                  <a:grpSpLocks/>
                </p:cNvGrpSpPr>
                <p:nvPr/>
              </p:nvGrpSpPr>
              <p:grpSpPr bwMode="auto">
                <a:xfrm>
                  <a:off x="2022475" y="2911459"/>
                  <a:ext cx="609600" cy="609600"/>
                  <a:chOff x="1274" y="2437"/>
                  <a:chExt cx="384" cy="384"/>
                </a:xfrm>
              </p:grpSpPr>
              <p:sp>
                <p:nvSpPr>
                  <p:cNvPr id="10269" name="Text Box 46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10270" name="Oval 47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65584" name="Oval 48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85" name="Oval 49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86" name="Oval 50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74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5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6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7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8" name="Oval 55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254" name="Text Box 56"/>
                <p:cNvSpPr txBox="1">
                  <a:spLocks noChangeArrowheads="1"/>
                </p:cNvSpPr>
                <p:nvPr/>
              </p:nvSpPr>
              <p:spPr bwMode="gray">
                <a:xfrm>
                  <a:off x="2147888" y="3005121"/>
                  <a:ext cx="354012" cy="4572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zh-CN" sz="2400" b="1" dirty="0" smtClean="0">
                      <a:solidFill>
                        <a:srgbClr val="000000"/>
                      </a:solidFill>
                    </a:rPr>
                    <a:t>4</a:t>
                  </a:r>
                  <a:endParaRPr lang="en-US" altLang="zh-CN" sz="2400" b="1" dirty="0">
                    <a:solidFill>
                      <a:srgbClr val="000000"/>
                    </a:solidFill>
                  </a:endParaRPr>
                </a:p>
              </p:txBody>
            </p:sp>
          </p:grpSp>
          <p:cxnSp>
            <p:nvCxnSpPr>
              <p:cNvPr id="125" name="直接连接符 124"/>
              <p:cNvCxnSpPr/>
              <p:nvPr/>
            </p:nvCxnSpPr>
            <p:spPr>
              <a:xfrm>
                <a:off x="5929322" y="3148002"/>
                <a:ext cx="1643074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矩形 140"/>
              <p:cNvSpPr/>
              <p:nvPr/>
            </p:nvSpPr>
            <p:spPr>
              <a:xfrm>
                <a:off x="7429520" y="2933688"/>
                <a:ext cx="9157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b="1" dirty="0" smtClean="0">
                    <a:solidFill>
                      <a:schemeClr val="tx2"/>
                    </a:solidFill>
                  </a:rPr>
                  <a:t>P11-12</a:t>
                </a:r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8" name="组合 153"/>
            <p:cNvGrpSpPr/>
            <p:nvPr/>
          </p:nvGrpSpPr>
          <p:grpSpPr>
            <a:xfrm>
              <a:off x="1928797" y="4143380"/>
              <a:ext cx="6357744" cy="609600"/>
              <a:chOff x="2000235" y="4786322"/>
              <a:chExt cx="6357744" cy="609600"/>
            </a:xfrm>
          </p:grpSpPr>
          <p:grpSp>
            <p:nvGrpSpPr>
              <p:cNvPr id="9" name="组合 70"/>
              <p:cNvGrpSpPr/>
              <p:nvPr/>
            </p:nvGrpSpPr>
            <p:grpSpPr>
              <a:xfrm>
                <a:off x="2000235" y="4786322"/>
                <a:ext cx="609601" cy="609600"/>
                <a:chOff x="2022478" y="2911459"/>
                <a:chExt cx="609601" cy="609600"/>
              </a:xfrm>
            </p:grpSpPr>
            <p:grpSp>
              <p:nvGrpSpPr>
                <p:cNvPr id="10" name="Group 57"/>
                <p:cNvGrpSpPr>
                  <a:grpSpLocks/>
                </p:cNvGrpSpPr>
                <p:nvPr/>
              </p:nvGrpSpPr>
              <p:grpSpPr bwMode="auto">
                <a:xfrm>
                  <a:off x="2022478" y="2911459"/>
                  <a:ext cx="609601" cy="609600"/>
                  <a:chOff x="1274" y="2437"/>
                  <a:chExt cx="384" cy="384"/>
                </a:xfrm>
              </p:grpSpPr>
              <p:sp>
                <p:nvSpPr>
                  <p:cNvPr id="75" name="Text Box 46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76" name="Oval 47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77" name="Oval 48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78" name="Oval 49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79" name="Oval 50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80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1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2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3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4" name="Oval 55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74" name="Text Box 56"/>
                <p:cNvSpPr txBox="1">
                  <a:spLocks noChangeArrowheads="1"/>
                </p:cNvSpPr>
                <p:nvPr/>
              </p:nvSpPr>
              <p:spPr bwMode="gray">
                <a:xfrm>
                  <a:off x="2147888" y="3005121"/>
                  <a:ext cx="354012" cy="4572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zh-CN" sz="2400" b="1" dirty="0" smtClean="0">
                      <a:solidFill>
                        <a:srgbClr val="000000"/>
                      </a:solidFill>
                    </a:rPr>
                    <a:t>6</a:t>
                  </a:r>
                  <a:endParaRPr lang="en-US" altLang="zh-CN" sz="2400" b="1" dirty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5" name="矩形 84"/>
              <p:cNvSpPr/>
              <p:nvPr/>
            </p:nvSpPr>
            <p:spPr>
              <a:xfrm>
                <a:off x="2714612" y="4929198"/>
                <a:ext cx="457208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latinLnBrk="1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搜才劳务派遣产品客户获取的服务价值</a:t>
                </a:r>
                <a:endParaRPr lang="en-US" altLang="ko-KR" sz="2000" b="1" dirty="0" smtClean="0">
                  <a:solidFill>
                    <a:schemeClr val="tx2"/>
                  </a:solidFill>
                </a:endParaRPr>
              </a:p>
            </p:txBody>
          </p:sp>
          <p:cxnSp>
            <p:nvCxnSpPr>
              <p:cNvPr id="123" name="直接连接符 122"/>
              <p:cNvCxnSpPr/>
              <p:nvPr/>
            </p:nvCxnSpPr>
            <p:spPr>
              <a:xfrm>
                <a:off x="7143768" y="5141924"/>
                <a:ext cx="35719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矩形 142"/>
              <p:cNvSpPr/>
              <p:nvPr/>
            </p:nvSpPr>
            <p:spPr>
              <a:xfrm>
                <a:off x="7429520" y="4929198"/>
                <a:ext cx="9284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b="1" dirty="0" smtClean="0">
                    <a:solidFill>
                      <a:schemeClr val="tx2"/>
                    </a:solidFill>
                  </a:rPr>
                  <a:t>P16-17</a:t>
                </a:r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11" name="组合 157"/>
            <p:cNvGrpSpPr/>
            <p:nvPr/>
          </p:nvGrpSpPr>
          <p:grpSpPr>
            <a:xfrm>
              <a:off x="1931987" y="1357298"/>
              <a:ext cx="6211913" cy="609600"/>
              <a:chOff x="2003425" y="1214422"/>
              <a:chExt cx="6211913" cy="609600"/>
            </a:xfrm>
          </p:grpSpPr>
          <p:grpSp>
            <p:nvGrpSpPr>
              <p:cNvPr id="12" name="组合 156"/>
              <p:cNvGrpSpPr/>
              <p:nvPr/>
            </p:nvGrpSpPr>
            <p:grpSpPr>
              <a:xfrm>
                <a:off x="2003425" y="1214422"/>
                <a:ext cx="6211913" cy="609600"/>
                <a:chOff x="2003425" y="1176321"/>
                <a:chExt cx="6211913" cy="609600"/>
              </a:xfrm>
            </p:grpSpPr>
            <p:sp>
              <p:nvSpPr>
                <p:cNvPr id="1025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743200" y="1257288"/>
                  <a:ext cx="5472138" cy="40011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eaLnBrk="0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搜才劳务派遣业务简介                               </a:t>
                  </a:r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P6-8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13" name="Group 58"/>
                <p:cNvGrpSpPr>
                  <a:grpSpLocks/>
                </p:cNvGrpSpPr>
                <p:nvPr/>
              </p:nvGrpSpPr>
              <p:grpSpPr bwMode="auto">
                <a:xfrm>
                  <a:off x="2003425" y="1176321"/>
                  <a:ext cx="609600" cy="609600"/>
                  <a:chOff x="1274" y="2437"/>
                  <a:chExt cx="384" cy="384"/>
                </a:xfrm>
              </p:grpSpPr>
              <p:sp>
                <p:nvSpPr>
                  <p:cNvPr id="10259" name="Text Box 59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10260" name="Oval 60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65597" name="Oval 61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98" name="Oval 62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99" name="Oval 63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64" name="Oval 64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5" name="Oval 65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6" name="Oval 66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7" name="Oval 67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8" name="Oval 68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cxnSp>
              <p:nvCxnSpPr>
                <p:cNvPr id="119" name="直接连接符 118"/>
                <p:cNvCxnSpPr/>
                <p:nvPr/>
              </p:nvCxnSpPr>
              <p:spPr>
                <a:xfrm>
                  <a:off x="5500694" y="1428731"/>
                  <a:ext cx="2000264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258" name="Text Box 69"/>
              <p:cNvSpPr txBox="1">
                <a:spLocks noChangeArrowheads="1"/>
              </p:cNvSpPr>
              <p:nvPr/>
            </p:nvSpPr>
            <p:spPr bwMode="gray">
              <a:xfrm>
                <a:off x="2128838" y="1269984"/>
                <a:ext cx="354012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2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" name="组合 176"/>
            <p:cNvGrpSpPr/>
            <p:nvPr/>
          </p:nvGrpSpPr>
          <p:grpSpPr>
            <a:xfrm>
              <a:off x="1928794" y="3462342"/>
              <a:ext cx="6357982" cy="609600"/>
              <a:chOff x="1928794" y="3286124"/>
              <a:chExt cx="6357982" cy="609600"/>
            </a:xfrm>
          </p:grpSpPr>
          <p:grpSp>
            <p:nvGrpSpPr>
              <p:cNvPr id="15" name="组合 152"/>
              <p:cNvGrpSpPr/>
              <p:nvPr/>
            </p:nvGrpSpPr>
            <p:grpSpPr>
              <a:xfrm>
                <a:off x="1928794" y="3286124"/>
                <a:ext cx="6357982" cy="609600"/>
                <a:chOff x="2000232" y="3786190"/>
                <a:chExt cx="6357982" cy="609600"/>
              </a:xfrm>
            </p:grpSpPr>
            <p:grpSp>
              <p:nvGrpSpPr>
                <p:cNvPr id="16" name="Group 2"/>
                <p:cNvGrpSpPr>
                  <a:grpSpLocks/>
                </p:cNvGrpSpPr>
                <p:nvPr/>
              </p:nvGrpSpPr>
              <p:grpSpPr bwMode="auto">
                <a:xfrm>
                  <a:off x="2000232" y="3786190"/>
                  <a:ext cx="609600" cy="609600"/>
                  <a:chOff x="816" y="1872"/>
                  <a:chExt cx="384" cy="384"/>
                </a:xfrm>
              </p:grpSpPr>
              <p:sp>
                <p:nvSpPr>
                  <p:cNvPr id="65539" name="Oval 3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0" name="Oval 4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1" name="Oval 5"/>
                  <p:cNvSpPr>
                    <a:spLocks noChangeArrowheads="1"/>
                  </p:cNvSpPr>
                  <p:nvPr/>
                </p:nvSpPr>
                <p:spPr bwMode="gray">
                  <a:xfrm>
                    <a:off x="841" y="1897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2" name="Oval 6"/>
                  <p:cNvSpPr>
                    <a:spLocks noChangeArrowheads="1"/>
                  </p:cNvSpPr>
                  <p:nvPr/>
                </p:nvSpPr>
                <p:spPr bwMode="gray">
                  <a:xfrm>
                    <a:off x="866" y="192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shade val="63529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83" name="Oval 7"/>
                  <p:cNvSpPr>
                    <a:spLocks noChangeArrowheads="1"/>
                  </p:cNvSpPr>
                  <p:nvPr/>
                </p:nvSpPr>
                <p:spPr bwMode="gray">
                  <a:xfrm>
                    <a:off x="859" y="1914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4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864" y="1919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5" name="Oval 9"/>
                  <p:cNvSpPr>
                    <a:spLocks noChangeArrowheads="1"/>
                  </p:cNvSpPr>
                  <p:nvPr/>
                </p:nvSpPr>
                <p:spPr bwMode="gray">
                  <a:xfrm>
                    <a:off x="868" y="1921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6" name="Oval 10"/>
                  <p:cNvSpPr>
                    <a:spLocks noChangeArrowheads="1"/>
                  </p:cNvSpPr>
                  <p:nvPr/>
                </p:nvSpPr>
                <p:spPr bwMode="gray">
                  <a:xfrm>
                    <a:off x="871" y="1923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7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886" y="1931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249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500298" y="3929066"/>
                  <a:ext cx="4343400" cy="40011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   搜才劳务派遣产品客户服务流程</a:t>
                  </a:r>
                </a:p>
              </p:txBody>
            </p:sp>
            <p:cxnSp>
              <p:nvCxnSpPr>
                <p:cNvPr id="124" name="直接连接符 123"/>
                <p:cNvCxnSpPr>
                  <a:endCxn id="142" idx="1"/>
                </p:cNvCxnSpPr>
                <p:nvPr/>
              </p:nvCxnSpPr>
              <p:spPr>
                <a:xfrm flipV="1">
                  <a:off x="6429388" y="4113732"/>
                  <a:ext cx="1000367" cy="2806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2" name="矩形 141"/>
                <p:cNvSpPr/>
                <p:nvPr/>
              </p:nvSpPr>
              <p:spPr>
                <a:xfrm>
                  <a:off x="7429755" y="3929066"/>
                  <a:ext cx="92845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P13-15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10250" name="Text Box 43"/>
              <p:cNvSpPr txBox="1">
                <a:spLocks noChangeArrowheads="1"/>
              </p:cNvSpPr>
              <p:nvPr/>
            </p:nvSpPr>
            <p:spPr bwMode="gray">
              <a:xfrm>
                <a:off x="2071670" y="3357562"/>
                <a:ext cx="354013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5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7" name="组合 177"/>
            <p:cNvGrpSpPr/>
            <p:nvPr/>
          </p:nvGrpSpPr>
          <p:grpSpPr>
            <a:xfrm>
              <a:off x="1928794" y="4857760"/>
              <a:ext cx="6357982" cy="609600"/>
              <a:chOff x="1928794" y="4857760"/>
              <a:chExt cx="6357982" cy="609600"/>
            </a:xfrm>
          </p:grpSpPr>
          <p:grpSp>
            <p:nvGrpSpPr>
              <p:cNvPr id="18" name="组合 154"/>
              <p:cNvGrpSpPr/>
              <p:nvPr/>
            </p:nvGrpSpPr>
            <p:grpSpPr>
              <a:xfrm>
                <a:off x="1928794" y="4857760"/>
                <a:ext cx="6357982" cy="609600"/>
                <a:chOff x="2000232" y="5534044"/>
                <a:chExt cx="6357982" cy="609600"/>
              </a:xfrm>
            </p:grpSpPr>
            <p:sp>
              <p:nvSpPr>
                <p:cNvPr id="86" name="矩形 85"/>
                <p:cNvSpPr/>
                <p:nvPr/>
              </p:nvSpPr>
              <p:spPr>
                <a:xfrm>
                  <a:off x="2714612" y="5643578"/>
                  <a:ext cx="276550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latinLnBrk="1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搜才劳务派遣产品特色</a:t>
                  </a:r>
                  <a:endParaRPr lang="en-US" altLang="ko-KR" sz="2000" b="1" dirty="0" smtClean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19" name="Group 2"/>
                <p:cNvGrpSpPr>
                  <a:grpSpLocks/>
                </p:cNvGrpSpPr>
                <p:nvPr/>
              </p:nvGrpSpPr>
              <p:grpSpPr bwMode="auto">
                <a:xfrm>
                  <a:off x="2000232" y="5534044"/>
                  <a:ext cx="609600" cy="609600"/>
                  <a:chOff x="816" y="1872"/>
                  <a:chExt cx="384" cy="384"/>
                </a:xfrm>
              </p:grpSpPr>
              <p:sp>
                <p:nvSpPr>
                  <p:cNvPr id="102" name="Oval 3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3" name="Oval 4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4" name="Oval 5"/>
                  <p:cNvSpPr>
                    <a:spLocks noChangeArrowheads="1"/>
                  </p:cNvSpPr>
                  <p:nvPr/>
                </p:nvSpPr>
                <p:spPr bwMode="gray">
                  <a:xfrm>
                    <a:off x="841" y="1897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5" name="Oval 6"/>
                  <p:cNvSpPr>
                    <a:spLocks noChangeArrowheads="1"/>
                  </p:cNvSpPr>
                  <p:nvPr/>
                </p:nvSpPr>
                <p:spPr bwMode="gray">
                  <a:xfrm>
                    <a:off x="866" y="192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shade val="63529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6" name="Oval 7"/>
                  <p:cNvSpPr>
                    <a:spLocks noChangeArrowheads="1"/>
                  </p:cNvSpPr>
                  <p:nvPr/>
                </p:nvSpPr>
                <p:spPr bwMode="gray">
                  <a:xfrm>
                    <a:off x="859" y="1914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7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864" y="1919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8" name="Oval 9"/>
                  <p:cNvSpPr>
                    <a:spLocks noChangeArrowheads="1"/>
                  </p:cNvSpPr>
                  <p:nvPr/>
                </p:nvSpPr>
                <p:spPr bwMode="gray">
                  <a:xfrm>
                    <a:off x="868" y="1921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9" name="Oval 10"/>
                  <p:cNvSpPr>
                    <a:spLocks noChangeArrowheads="1"/>
                  </p:cNvSpPr>
                  <p:nvPr/>
                </p:nvSpPr>
                <p:spPr bwMode="gray">
                  <a:xfrm>
                    <a:off x="871" y="1923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0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886" y="1931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cxnSp>
              <p:nvCxnSpPr>
                <p:cNvPr id="122" name="直接连接符 121"/>
                <p:cNvCxnSpPr/>
                <p:nvPr/>
              </p:nvCxnSpPr>
              <p:spPr>
                <a:xfrm>
                  <a:off x="5500694" y="5856304"/>
                  <a:ext cx="2000264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4" name="矩形 143"/>
                <p:cNvSpPr/>
                <p:nvPr/>
              </p:nvSpPr>
              <p:spPr>
                <a:xfrm>
                  <a:off x="7429755" y="5643578"/>
                  <a:ext cx="92845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P18-19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111" name="Text Box 56"/>
              <p:cNvSpPr txBox="1">
                <a:spLocks noChangeArrowheads="1"/>
              </p:cNvSpPr>
              <p:nvPr/>
            </p:nvSpPr>
            <p:spPr bwMode="gray">
              <a:xfrm>
                <a:off x="2071670" y="4929198"/>
                <a:ext cx="354012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7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0" name="组合 162"/>
          <p:cNvGrpSpPr/>
          <p:nvPr/>
        </p:nvGrpSpPr>
        <p:grpSpPr>
          <a:xfrm>
            <a:off x="1500166" y="1285860"/>
            <a:ext cx="6155247" cy="609600"/>
            <a:chOff x="2000232" y="5534044"/>
            <a:chExt cx="6155247" cy="609600"/>
          </a:xfrm>
        </p:grpSpPr>
        <p:sp>
          <p:nvSpPr>
            <p:cNvPr id="164" name="矩形 163"/>
            <p:cNvSpPr/>
            <p:nvPr/>
          </p:nvSpPr>
          <p:spPr>
            <a:xfrm>
              <a:off x="2783496" y="5643578"/>
              <a:ext cx="5371983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latinLnBrk="1" hangingPunct="0"/>
              <a:r>
                <a:rPr lang="zh-CN" altLang="en-US" sz="2000" b="1" dirty="0" smtClean="0">
                  <a:solidFill>
                    <a:schemeClr val="tx2"/>
                  </a:solidFill>
                </a:rPr>
                <a:t>搜才简介                                                    </a:t>
              </a:r>
              <a:r>
                <a:rPr lang="en-US" altLang="zh-CN" b="1" dirty="0" smtClean="0">
                  <a:solidFill>
                    <a:schemeClr val="tx2"/>
                  </a:solidFill>
                </a:rPr>
                <a:t>P3-5</a:t>
              </a:r>
              <a:endParaRPr lang="en-US" altLang="ko-KR" b="1" dirty="0" smtClean="0">
                <a:solidFill>
                  <a:schemeClr val="tx2"/>
                </a:solidFill>
              </a:endParaRPr>
            </a:p>
          </p:txBody>
        </p:sp>
        <p:grpSp>
          <p:nvGrpSpPr>
            <p:cNvPr id="21" name="Group 2"/>
            <p:cNvGrpSpPr>
              <a:grpSpLocks/>
            </p:cNvGrpSpPr>
            <p:nvPr/>
          </p:nvGrpSpPr>
          <p:grpSpPr bwMode="auto">
            <a:xfrm>
              <a:off x="2000232" y="5534044"/>
              <a:ext cx="609600" cy="609600"/>
              <a:chOff x="816" y="1872"/>
              <a:chExt cx="384" cy="384"/>
            </a:xfrm>
          </p:grpSpPr>
          <p:sp>
            <p:nvSpPr>
              <p:cNvPr id="168" name="Oval 3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69" name="Oval 4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solidFill>
                <a:srgbClr val="990099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0" name="Oval 5"/>
              <p:cNvSpPr>
                <a:spLocks noChangeArrowheads="1"/>
              </p:cNvSpPr>
              <p:nvPr/>
            </p:nvSpPr>
            <p:spPr bwMode="gray">
              <a:xfrm>
                <a:off x="841" y="1897"/>
                <a:ext cx="334" cy="334"/>
              </a:xfrm>
              <a:prstGeom prst="ellipse">
                <a:avLst/>
              </a:prstGeom>
              <a:solidFill>
                <a:srgbClr val="990099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1" name="Oval 6"/>
              <p:cNvSpPr>
                <a:spLocks noChangeArrowheads="1"/>
              </p:cNvSpPr>
              <p:nvPr/>
            </p:nvSpPr>
            <p:spPr bwMode="gray">
              <a:xfrm>
                <a:off x="866" y="1922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3529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2" name="Oval 7"/>
              <p:cNvSpPr>
                <a:spLocks noChangeArrowheads="1"/>
              </p:cNvSpPr>
              <p:nvPr/>
            </p:nvSpPr>
            <p:spPr bwMode="gray">
              <a:xfrm>
                <a:off x="859" y="1914"/>
                <a:ext cx="300" cy="300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73" name="Oval 8"/>
              <p:cNvSpPr>
                <a:spLocks noChangeArrowheads="1"/>
              </p:cNvSpPr>
              <p:nvPr/>
            </p:nvSpPr>
            <p:spPr bwMode="gray">
              <a:xfrm>
                <a:off x="864" y="1919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4" name="Oval 9"/>
              <p:cNvSpPr>
                <a:spLocks noChangeArrowheads="1"/>
              </p:cNvSpPr>
              <p:nvPr/>
            </p:nvSpPr>
            <p:spPr bwMode="gray">
              <a:xfrm>
                <a:off x="868" y="1921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5" name="Oval 10"/>
              <p:cNvSpPr>
                <a:spLocks noChangeArrowheads="1"/>
              </p:cNvSpPr>
              <p:nvPr/>
            </p:nvSpPr>
            <p:spPr bwMode="gray">
              <a:xfrm>
                <a:off x="871" y="1923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989898"/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6" name="Oval 11"/>
              <p:cNvSpPr>
                <a:spLocks noChangeArrowheads="1"/>
              </p:cNvSpPr>
              <p:nvPr/>
            </p:nvSpPr>
            <p:spPr bwMode="gray">
              <a:xfrm>
                <a:off x="886" y="1931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cxnSp>
          <p:nvCxnSpPr>
            <p:cNvPr id="166" name="直接连接符 165"/>
            <p:cNvCxnSpPr/>
            <p:nvPr/>
          </p:nvCxnSpPr>
          <p:spPr>
            <a:xfrm>
              <a:off x="3967224" y="5819796"/>
              <a:ext cx="3462296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9" name="Text Box 56"/>
          <p:cNvSpPr txBox="1">
            <a:spLocks noChangeArrowheads="1"/>
          </p:cNvSpPr>
          <p:nvPr/>
        </p:nvSpPr>
        <p:spPr bwMode="gray">
          <a:xfrm>
            <a:off x="1643042" y="1357298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 dirty="0" smtClean="0">
                <a:solidFill>
                  <a:srgbClr val="000000"/>
                </a:solidFill>
              </a:rPr>
              <a:t>1</a:t>
            </a:r>
            <a:endParaRPr lang="en-US" altLang="zh-CN" sz="2400" b="1" dirty="0">
              <a:solidFill>
                <a:srgbClr val="00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001024" y="6286520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Page4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7224" y="1000108"/>
            <a:ext cx="778674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 dirty="0" smtClean="0">
                <a:latin typeface="+mn-ea"/>
                <a:ea typeface="+mn-ea"/>
              </a:rPr>
              <a:t>搜才劳务派遣业务</a:t>
            </a:r>
            <a:endParaRPr lang="zh-CN" altLang="en-US" sz="1600" dirty="0" smtClean="0">
              <a:latin typeface="+mn-ea"/>
              <a:ea typeface="+mn-ea"/>
            </a:endParaRPr>
          </a:p>
          <a:p>
            <a:r>
              <a:rPr lang="zh-CN" altLang="en-US" sz="1600" dirty="0" smtClean="0">
                <a:latin typeface="+mn-ea"/>
                <a:ea typeface="+mn-ea"/>
              </a:rPr>
              <a:t>    河北搜才人力资源有限公司从</a:t>
            </a:r>
            <a:r>
              <a:rPr lang="en-US" altLang="zh-CN" sz="1600" dirty="0" smtClean="0">
                <a:latin typeface="+mn-ea"/>
                <a:ea typeface="+mn-ea"/>
              </a:rPr>
              <a:t>2001</a:t>
            </a:r>
            <a:r>
              <a:rPr lang="zh-CN" altLang="en-US" sz="1600" dirty="0" smtClean="0">
                <a:latin typeface="+mn-ea"/>
                <a:ea typeface="+mn-ea"/>
              </a:rPr>
              <a:t>年从事人力资源外包的业务，劳务派遣产品搜才运行</a:t>
            </a:r>
            <a:r>
              <a:rPr lang="en-US" altLang="zh-CN" sz="1600" dirty="0" smtClean="0">
                <a:latin typeface="+mn-ea"/>
                <a:ea typeface="+mn-ea"/>
              </a:rPr>
              <a:t>12</a:t>
            </a:r>
            <a:r>
              <a:rPr lang="zh-CN" altLang="en-US" sz="1600" dirty="0" smtClean="0">
                <a:latin typeface="+mn-ea"/>
                <a:ea typeface="+mn-ea"/>
              </a:rPr>
              <a:t>年的核心业务，开展最早，成熟度最高的业务模块，它是一种用人单位只用人不管人，人事管理和人事关系所属相分离的新型用工模式，经过</a:t>
            </a:r>
            <a:r>
              <a:rPr lang="en-US" sz="1600" dirty="0" smtClean="0">
                <a:latin typeface="+mn-ea"/>
                <a:ea typeface="+mn-ea"/>
              </a:rPr>
              <a:t>12</a:t>
            </a:r>
            <a:r>
              <a:rPr lang="zh-CN" altLang="en-US" sz="1600" dirty="0" smtClean="0">
                <a:latin typeface="+mn-ea"/>
                <a:ea typeface="+mn-ea"/>
              </a:rPr>
              <a:t>年的快速发展，搜才良好的口碑使得企业用户数量快速增长。据统计，仅搜才劳务派遣产品累计为</a:t>
            </a:r>
            <a:r>
              <a:rPr lang="en-US" altLang="zh-CN" sz="1600" dirty="0" smtClean="0">
                <a:latin typeface="+mn-ea"/>
                <a:ea typeface="+mn-ea"/>
              </a:rPr>
              <a:t>1000</a:t>
            </a:r>
            <a:r>
              <a:rPr lang="zh-CN" altLang="en-US" sz="1600" dirty="0" smtClean="0">
                <a:latin typeface="+mn-ea"/>
                <a:ea typeface="+mn-ea"/>
              </a:rPr>
              <a:t>多家企业，</a:t>
            </a:r>
            <a:r>
              <a:rPr lang="en-US" sz="1600" dirty="0" smtClean="0">
                <a:latin typeface="+mn-ea"/>
                <a:ea typeface="+mn-ea"/>
              </a:rPr>
              <a:t>10</a:t>
            </a:r>
            <a:r>
              <a:rPr lang="zh-CN" altLang="en-US" sz="1600" dirty="0" smtClean="0">
                <a:latin typeface="+mn-ea"/>
                <a:ea typeface="+mn-ea"/>
              </a:rPr>
              <a:t>万余名员工提供了人力资源服务。</a:t>
            </a:r>
          </a:p>
          <a:p>
            <a:r>
              <a:rPr lang="en-US" sz="1600" b="1" dirty="0" smtClean="0">
                <a:latin typeface="+mn-ea"/>
                <a:ea typeface="+mn-ea"/>
              </a:rPr>
              <a:t> </a:t>
            </a:r>
          </a:p>
          <a:p>
            <a:r>
              <a:rPr lang="zh-CN" altLang="en-US" sz="1600" b="1" dirty="0" smtClean="0">
                <a:latin typeface="+mn-ea"/>
                <a:ea typeface="+mn-ea"/>
              </a:rPr>
              <a:t>搜才部分从业资质</a:t>
            </a:r>
            <a:endParaRPr lang="zh-CN" altLang="en-US" sz="1600" dirty="0" smtClean="0">
              <a:latin typeface="+mn-ea"/>
              <a:ea typeface="+mn-ea"/>
            </a:endParaRPr>
          </a:p>
          <a:p>
            <a:r>
              <a:rPr lang="en-US" sz="1600" dirty="0" smtClean="0">
                <a:latin typeface="+mn-ea"/>
                <a:ea typeface="+mn-ea"/>
              </a:rPr>
              <a:t>1</a:t>
            </a:r>
            <a:r>
              <a:rPr lang="zh-CN" altLang="en-US" sz="1600" dirty="0" smtClean="0">
                <a:latin typeface="+mn-ea"/>
                <a:ea typeface="+mn-ea"/>
              </a:rPr>
              <a:t>、省工商行政管理局颁发的</a:t>
            </a:r>
            <a:r>
              <a:rPr lang="en-US" sz="1600" dirty="0" smtClean="0">
                <a:latin typeface="+mn-ea"/>
                <a:ea typeface="+mn-ea"/>
              </a:rPr>
              <a:t>&lt;&lt;</a:t>
            </a:r>
            <a:r>
              <a:rPr lang="zh-CN" altLang="en-US" sz="1600" dirty="0" smtClean="0">
                <a:latin typeface="+mn-ea"/>
                <a:ea typeface="+mn-ea"/>
              </a:rPr>
              <a:t>企业法人营业执照</a:t>
            </a:r>
            <a:r>
              <a:rPr lang="en-US" sz="1600" dirty="0" smtClean="0">
                <a:latin typeface="+mn-ea"/>
                <a:ea typeface="+mn-ea"/>
              </a:rPr>
              <a:t>&gt;&gt;</a:t>
            </a:r>
            <a:endParaRPr lang="zh-CN" altLang="en-US" sz="1600" dirty="0" smtClean="0">
              <a:latin typeface="+mn-ea"/>
              <a:ea typeface="+mn-ea"/>
            </a:endParaRPr>
          </a:p>
          <a:p>
            <a:r>
              <a:rPr lang="en-US" sz="1600" dirty="0" smtClean="0">
                <a:latin typeface="+mn-ea"/>
                <a:ea typeface="+mn-ea"/>
              </a:rPr>
              <a:t>2</a:t>
            </a:r>
            <a:r>
              <a:rPr lang="zh-CN" altLang="en-US" sz="1600" dirty="0" smtClean="0">
                <a:latin typeface="+mn-ea"/>
                <a:ea typeface="+mn-ea"/>
              </a:rPr>
              <a:t>、省人事厅颁发的</a:t>
            </a:r>
            <a:r>
              <a:rPr lang="en-US" sz="1600" dirty="0" smtClean="0">
                <a:latin typeface="+mn-ea"/>
                <a:ea typeface="+mn-ea"/>
              </a:rPr>
              <a:t>&lt;&lt;</a:t>
            </a:r>
            <a:r>
              <a:rPr lang="zh-CN" altLang="en-US" sz="1600" dirty="0" smtClean="0">
                <a:latin typeface="+mn-ea"/>
                <a:ea typeface="+mn-ea"/>
              </a:rPr>
              <a:t>河北省人才中介服务许可证</a:t>
            </a:r>
            <a:r>
              <a:rPr lang="en-US" sz="1600" dirty="0" smtClean="0">
                <a:latin typeface="+mn-ea"/>
                <a:ea typeface="+mn-ea"/>
              </a:rPr>
              <a:t>&gt;&gt;</a:t>
            </a:r>
            <a:endParaRPr lang="zh-CN" altLang="en-US" sz="1600" dirty="0" smtClean="0">
              <a:latin typeface="+mn-ea"/>
              <a:ea typeface="+mn-ea"/>
            </a:endParaRPr>
          </a:p>
          <a:p>
            <a:r>
              <a:rPr lang="en-US" sz="1600" dirty="0" smtClean="0">
                <a:latin typeface="+mn-ea"/>
                <a:ea typeface="+mn-ea"/>
              </a:rPr>
              <a:t>3</a:t>
            </a:r>
            <a:r>
              <a:rPr lang="zh-CN" altLang="en-US" sz="1600" dirty="0" smtClean="0">
                <a:latin typeface="+mn-ea"/>
                <a:ea typeface="+mn-ea"/>
              </a:rPr>
              <a:t>、省劳动和社会保障厅颁发的</a:t>
            </a:r>
            <a:r>
              <a:rPr lang="en-US" altLang="zh-CN" sz="1600" dirty="0" smtClean="0">
                <a:latin typeface="+mn-ea"/>
                <a:ea typeface="+mn-ea"/>
              </a:rPr>
              <a:t>《</a:t>
            </a:r>
            <a:r>
              <a:rPr lang="zh-CN" altLang="en-US" sz="1600" dirty="0" smtClean="0">
                <a:latin typeface="+mn-ea"/>
                <a:ea typeface="+mn-ea"/>
              </a:rPr>
              <a:t>河北省职工档案委托保管协议书</a:t>
            </a:r>
            <a:r>
              <a:rPr lang="en-US" altLang="zh-CN" sz="1600" dirty="0" smtClean="0">
                <a:latin typeface="+mn-ea"/>
                <a:ea typeface="+mn-ea"/>
              </a:rPr>
              <a:t>》</a:t>
            </a:r>
            <a:r>
              <a:rPr lang="zh-CN" altLang="en-US" sz="1600" dirty="0" smtClean="0">
                <a:latin typeface="+mn-ea"/>
                <a:ea typeface="+mn-ea"/>
              </a:rPr>
              <a:t>、</a:t>
            </a:r>
            <a:r>
              <a:rPr lang="en-US" altLang="zh-CN" sz="1600" dirty="0" smtClean="0">
                <a:latin typeface="+mn-ea"/>
                <a:ea typeface="+mn-ea"/>
              </a:rPr>
              <a:t>《</a:t>
            </a:r>
            <a:r>
              <a:rPr lang="zh-CN" altLang="en-US" sz="1600" dirty="0" smtClean="0">
                <a:latin typeface="+mn-ea"/>
                <a:ea typeface="+mn-ea"/>
              </a:rPr>
              <a:t>职业中介许可证</a:t>
            </a:r>
            <a:r>
              <a:rPr lang="en-US" altLang="zh-CN" sz="1600" dirty="0" smtClean="0">
                <a:latin typeface="+mn-ea"/>
                <a:ea typeface="+mn-ea"/>
              </a:rPr>
              <a:t>》</a:t>
            </a:r>
          </a:p>
          <a:p>
            <a:r>
              <a:rPr lang="en-US" sz="1600" dirty="0" smtClean="0">
                <a:latin typeface="+mn-ea"/>
                <a:ea typeface="+mn-ea"/>
              </a:rPr>
              <a:t>4</a:t>
            </a:r>
            <a:r>
              <a:rPr lang="zh-CN" altLang="en-US" sz="1600" dirty="0" smtClean="0">
                <a:latin typeface="+mn-ea"/>
                <a:ea typeface="+mn-ea"/>
              </a:rPr>
              <a:t>、石家庄市劳动和社会保障局颁发的</a:t>
            </a:r>
            <a:r>
              <a:rPr lang="en-US" sz="1600" dirty="0" smtClean="0">
                <a:latin typeface="+mn-ea"/>
                <a:ea typeface="+mn-ea"/>
              </a:rPr>
              <a:t>&lt;&lt;</a:t>
            </a:r>
            <a:r>
              <a:rPr lang="zh-CN" altLang="en-US" sz="1600" dirty="0" smtClean="0">
                <a:latin typeface="+mn-ea"/>
                <a:ea typeface="+mn-ea"/>
              </a:rPr>
              <a:t>石家庄职工档案委托保管协议书</a:t>
            </a:r>
            <a:r>
              <a:rPr lang="en-US" sz="1600" dirty="0" smtClean="0">
                <a:latin typeface="+mn-ea"/>
                <a:ea typeface="+mn-ea"/>
              </a:rPr>
              <a:t>&gt;&gt;</a:t>
            </a:r>
            <a:endParaRPr lang="zh-CN" altLang="en-US" sz="1600" dirty="0" smtClean="0">
              <a:latin typeface="+mn-ea"/>
              <a:ea typeface="+mn-ea"/>
            </a:endParaRPr>
          </a:p>
          <a:p>
            <a:r>
              <a:rPr lang="en-US" sz="1600" b="1" dirty="0" smtClean="0">
                <a:latin typeface="+mn-ea"/>
                <a:ea typeface="+mn-ea"/>
              </a:rPr>
              <a:t> </a:t>
            </a:r>
            <a:endParaRPr lang="zh-CN" altLang="en-US" sz="1600" dirty="0" smtClean="0">
              <a:latin typeface="+mn-ea"/>
              <a:ea typeface="+mn-ea"/>
            </a:endParaRPr>
          </a:p>
          <a:p>
            <a:r>
              <a:rPr lang="zh-CN" altLang="en-US" sz="1600" b="1" dirty="0" smtClean="0">
                <a:latin typeface="+mn-ea"/>
                <a:ea typeface="+mn-ea"/>
              </a:rPr>
              <a:t>搜才所取得的部分荣誉</a:t>
            </a:r>
            <a:endParaRPr lang="zh-CN" altLang="en-US" sz="1600" dirty="0" smtClean="0">
              <a:latin typeface="+mn-ea"/>
              <a:ea typeface="+mn-ea"/>
            </a:endParaRPr>
          </a:p>
          <a:p>
            <a:pPr lvl="0"/>
            <a:r>
              <a:rPr lang="en-US" altLang="zh-CN" sz="1600" dirty="0" smtClean="0">
                <a:latin typeface="+mn-ea"/>
                <a:ea typeface="+mn-ea"/>
              </a:rPr>
              <a:t>1</a:t>
            </a:r>
            <a:r>
              <a:rPr lang="zh-CN" altLang="en-US" sz="1600" dirty="0" smtClean="0">
                <a:latin typeface="+mn-ea"/>
                <a:ea typeface="+mn-ea"/>
              </a:rPr>
              <a:t>、中国人力资源外包联盟理事</a:t>
            </a:r>
          </a:p>
          <a:p>
            <a:pPr lvl="0"/>
            <a:r>
              <a:rPr lang="en-US" altLang="zh-CN" sz="1600" dirty="0" smtClean="0">
                <a:latin typeface="+mn-ea"/>
                <a:ea typeface="+mn-ea"/>
              </a:rPr>
              <a:t>2</a:t>
            </a:r>
            <a:r>
              <a:rPr lang="zh-CN" altLang="en-US" sz="1600" dirty="0" smtClean="0">
                <a:latin typeface="+mn-ea"/>
                <a:ea typeface="+mn-ea"/>
              </a:rPr>
              <a:t>、石家庄市唯一取得全国“跨地区人力资源外包联盟</a:t>
            </a:r>
            <a:r>
              <a:rPr lang="en-US" sz="1600" dirty="0" smtClean="0">
                <a:latin typeface="+mn-ea"/>
                <a:ea typeface="+mn-ea"/>
              </a:rPr>
              <a:t>”</a:t>
            </a:r>
            <a:r>
              <a:rPr lang="zh-CN" altLang="en-US" sz="1600" dirty="0" smtClean="0">
                <a:latin typeface="+mn-ea"/>
                <a:ea typeface="+mn-ea"/>
              </a:rPr>
              <a:t>会员资质单位</a:t>
            </a:r>
          </a:p>
          <a:p>
            <a:r>
              <a:rPr lang="en-US" sz="1600" dirty="0" smtClean="0">
                <a:latin typeface="+mn-ea"/>
                <a:ea typeface="+mn-ea"/>
              </a:rPr>
              <a:t>3</a:t>
            </a:r>
            <a:r>
              <a:rPr lang="zh-CN" altLang="en-US" sz="1600" dirty="0" smtClean="0">
                <a:latin typeface="+mn-ea"/>
                <a:ea typeface="+mn-ea"/>
              </a:rPr>
              <a:t>、石家庄市社保局评为“养老工伤保险参保企业先进单位”</a:t>
            </a:r>
          </a:p>
          <a:p>
            <a:r>
              <a:rPr lang="en-US" sz="1600" dirty="0" smtClean="0">
                <a:latin typeface="+mn-ea"/>
                <a:ea typeface="+mn-ea"/>
              </a:rPr>
              <a:t>4</a:t>
            </a:r>
            <a:r>
              <a:rPr lang="zh-CN" altLang="en-US" sz="1600" dirty="0" smtClean="0">
                <a:latin typeface="+mn-ea"/>
                <a:ea typeface="+mn-ea"/>
              </a:rPr>
              <a:t>、省人才中心办事处评为“先进党支部”</a:t>
            </a:r>
          </a:p>
          <a:p>
            <a:r>
              <a:rPr lang="en-US" sz="1600" dirty="0" smtClean="0">
                <a:latin typeface="+mn-ea"/>
                <a:ea typeface="+mn-ea"/>
              </a:rPr>
              <a:t>5</a:t>
            </a:r>
            <a:r>
              <a:rPr lang="zh-CN" altLang="en-US" sz="1600" dirty="0" smtClean="0">
                <a:latin typeface="+mn-ea"/>
                <a:ea typeface="+mn-ea"/>
              </a:rPr>
              <a:t>、石家庄市劳动和社 会保障局评为</a:t>
            </a:r>
            <a:r>
              <a:rPr lang="en-US" sz="1600" dirty="0" smtClean="0">
                <a:latin typeface="+mn-ea"/>
                <a:ea typeface="+mn-ea"/>
              </a:rPr>
              <a:t>”</a:t>
            </a:r>
            <a:r>
              <a:rPr lang="zh-CN" altLang="en-US" sz="1600" dirty="0" smtClean="0">
                <a:latin typeface="+mn-ea"/>
                <a:ea typeface="+mn-ea"/>
              </a:rPr>
              <a:t>石家庄市企业养老保险诚信单位</a:t>
            </a:r>
            <a:r>
              <a:rPr lang="en-US" sz="1600" dirty="0" smtClean="0">
                <a:latin typeface="+mn-ea"/>
                <a:ea typeface="+mn-ea"/>
              </a:rPr>
              <a:t>”</a:t>
            </a:r>
            <a:endParaRPr lang="zh-CN" altLang="en-US" sz="1600" dirty="0" smtClean="0">
              <a:latin typeface="+mn-ea"/>
              <a:ea typeface="+mn-ea"/>
            </a:endParaRPr>
          </a:p>
          <a:p>
            <a:r>
              <a:rPr lang="en-US" sz="1600" dirty="0" smtClean="0">
                <a:latin typeface="+mn-ea"/>
                <a:ea typeface="+mn-ea"/>
              </a:rPr>
              <a:t>6</a:t>
            </a:r>
            <a:r>
              <a:rPr lang="zh-CN" altLang="en-US" sz="1600" dirty="0" smtClean="0">
                <a:latin typeface="+mn-ea"/>
                <a:ea typeface="+mn-ea"/>
              </a:rPr>
              <a:t>、市委办公厅评为“劳动关系和谐单位”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01024" y="6286520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Page7</a:t>
            </a:r>
            <a:endParaRPr lang="zh-CN" alt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857224" y="1128016"/>
            <a:ext cx="75724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600" b="1" dirty="0" smtClean="0"/>
              <a:t>搜才劳务派遣业务广泛的行业覆盖</a:t>
            </a:r>
            <a:endParaRPr lang="zh-CN" altLang="en-US" sz="1600" dirty="0" smtClean="0"/>
          </a:p>
          <a:p>
            <a:r>
              <a:rPr lang="zh-CN" altLang="en-US" sz="1600" dirty="0" smtClean="0"/>
              <a:t>搜才服务的客户涉及政府机关、事业单位、知名企业以及各种职能系统和多种专业性行业</a:t>
            </a:r>
          </a:p>
          <a:p>
            <a:r>
              <a:rPr lang="zh-CN" altLang="en-US" sz="1600" dirty="0" smtClean="0"/>
              <a:t>政府机关：省发改委、省纪检委、 省国资委、公安消防系统等；</a:t>
            </a:r>
          </a:p>
          <a:p>
            <a:r>
              <a:rPr lang="zh-CN" altLang="en-US" sz="1600" dirty="0" smtClean="0"/>
              <a:t>事业单位：新闻出版系统、体育系统、教育系统、卫生系统、气象系统等；</a:t>
            </a:r>
          </a:p>
          <a:p>
            <a:r>
              <a:rPr lang="zh-CN" altLang="en-US" sz="1600" dirty="0" smtClean="0"/>
              <a:t>知名企业：电力行业、制药行业、烟草行业、通信行业、金融行业、保险行业、能源行业、房地产行业、机械制造行业等；</a:t>
            </a:r>
          </a:p>
          <a:p>
            <a:r>
              <a:rPr lang="zh-CN" altLang="en-US" sz="1600" dirty="0" smtClean="0"/>
              <a:t>外资企业：食品行业、日化行业、餐饮行业、保健品行业等。</a:t>
            </a:r>
          </a:p>
          <a:p>
            <a:r>
              <a:rPr lang="en-US" sz="1600" b="1" dirty="0" smtClean="0"/>
              <a:t> </a:t>
            </a:r>
            <a:r>
              <a:rPr lang="en-US" sz="1600" dirty="0" smtClean="0"/>
              <a:t> </a:t>
            </a:r>
            <a:endParaRPr lang="zh-CN" altLang="en-US" sz="1600" dirty="0" smtClean="0"/>
          </a:p>
          <a:p>
            <a:r>
              <a:rPr lang="zh-CN" altLang="en-US" sz="1600" b="1" dirty="0" smtClean="0"/>
              <a:t>搜才人力资源外包合作客户</a:t>
            </a:r>
            <a:endParaRPr lang="zh-CN" altLang="en-US" sz="1600" dirty="0" smtClean="0"/>
          </a:p>
          <a:p>
            <a:r>
              <a:rPr lang="zh-CN" altLang="en-US" sz="1600" dirty="0" smtClean="0"/>
              <a:t>万达集团、卓达集团、燕港集团、恒大地产</a:t>
            </a:r>
          </a:p>
          <a:p>
            <a:r>
              <a:rPr lang="zh-CN" altLang="en-US" sz="1600" dirty="0" smtClean="0"/>
              <a:t>省体育局、石家庄日报社、省市气象局、公安消防支队、中国烟草</a:t>
            </a:r>
          </a:p>
          <a:p>
            <a:r>
              <a:rPr lang="zh-CN" altLang="en-US" sz="1600" dirty="0" smtClean="0"/>
              <a:t>市第一医院、省中医院、省儿童医院、华药集团</a:t>
            </a:r>
          </a:p>
          <a:p>
            <a:r>
              <a:rPr lang="zh-CN" altLang="en-US" sz="1600" dirty="0" smtClean="0"/>
              <a:t>冀中能源、东方热电、省电力监理、省电建一、二公司、省电力勘测、石钢</a:t>
            </a:r>
          </a:p>
          <a:p>
            <a:r>
              <a:rPr lang="zh-CN" altLang="en-US" sz="1600" dirty="0" smtClean="0"/>
              <a:t>中国网通、中国移动、中国邮政</a:t>
            </a:r>
          </a:p>
          <a:p>
            <a:r>
              <a:rPr lang="zh-CN" altLang="en-US" sz="1600" dirty="0" smtClean="0"/>
              <a:t>工商银行、河北银行、平安保险、阳光保险、安邦保险、百年人寿</a:t>
            </a:r>
          </a:p>
          <a:p>
            <a:r>
              <a:rPr lang="zh-CN" altLang="en-US" sz="1600" dirty="0" smtClean="0"/>
              <a:t>安利、雀巢、红牛、今麦郎、</a:t>
            </a:r>
            <a:r>
              <a:rPr lang="en-US" sz="1600" dirty="0" smtClean="0"/>
              <a:t>TCL</a:t>
            </a:r>
            <a:r>
              <a:rPr lang="zh-CN" altLang="en-US" sz="1600" dirty="0" smtClean="0"/>
              <a:t>、美的、荣事达、西门子</a:t>
            </a:r>
          </a:p>
          <a:p>
            <a:r>
              <a:rPr lang="zh-CN" altLang="en-US" sz="1600" dirty="0" smtClean="0"/>
              <a:t>国美电器、如家酒店、麦当劳</a:t>
            </a:r>
          </a:p>
          <a:p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001024" y="6286520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Page8</a:t>
            </a:r>
            <a:endParaRPr lang="zh-CN" alt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extBox 155"/>
          <p:cNvSpPr txBox="1"/>
          <p:nvPr/>
        </p:nvSpPr>
        <p:spPr>
          <a:xfrm>
            <a:off x="4071934" y="895633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+mn-ea"/>
                <a:ea typeface="+mn-ea"/>
              </a:rPr>
              <a:t>目</a:t>
            </a:r>
            <a:r>
              <a:rPr lang="en-US" altLang="zh-CN" sz="2400" b="1" dirty="0" smtClean="0">
                <a:latin typeface="+mn-ea"/>
                <a:ea typeface="+mn-ea"/>
              </a:rPr>
              <a:t>    </a:t>
            </a:r>
            <a:r>
              <a:rPr lang="zh-CN" altLang="en-US" sz="2400" b="1" dirty="0" smtClean="0">
                <a:latin typeface="+mn-ea"/>
                <a:ea typeface="+mn-ea"/>
              </a:rPr>
              <a:t>录</a:t>
            </a:r>
            <a:endParaRPr lang="zh-CN" altLang="en-US" sz="2400" b="1" dirty="0">
              <a:latin typeface="+mn-ea"/>
              <a:ea typeface="+mn-ea"/>
            </a:endParaRPr>
          </a:p>
        </p:txBody>
      </p:sp>
      <p:grpSp>
        <p:nvGrpSpPr>
          <p:cNvPr id="2" name="组合 179"/>
          <p:cNvGrpSpPr/>
          <p:nvPr/>
        </p:nvGrpSpPr>
        <p:grpSpPr>
          <a:xfrm>
            <a:off x="1500166" y="1962144"/>
            <a:ext cx="6357982" cy="4110062"/>
            <a:chOff x="1928794" y="1357298"/>
            <a:chExt cx="6357982" cy="4110062"/>
          </a:xfrm>
        </p:grpSpPr>
        <p:grpSp>
          <p:nvGrpSpPr>
            <p:cNvPr id="3" name="组合 150"/>
            <p:cNvGrpSpPr/>
            <p:nvPr/>
          </p:nvGrpSpPr>
          <p:grpSpPr>
            <a:xfrm>
              <a:off x="1933575" y="2033582"/>
              <a:ext cx="6353201" cy="609600"/>
              <a:chOff x="2005013" y="2028809"/>
              <a:chExt cx="6353201" cy="609600"/>
            </a:xfrm>
          </p:grpSpPr>
          <p:grpSp>
            <p:nvGrpSpPr>
              <p:cNvPr id="4" name="Group 12"/>
              <p:cNvGrpSpPr>
                <a:grpSpLocks/>
              </p:cNvGrpSpPr>
              <p:nvPr/>
            </p:nvGrpSpPr>
            <p:grpSpPr bwMode="auto">
              <a:xfrm>
                <a:off x="2005013" y="2028809"/>
                <a:ext cx="609600" cy="609600"/>
                <a:chOff x="816" y="1872"/>
                <a:chExt cx="384" cy="384"/>
              </a:xfrm>
            </p:grpSpPr>
            <p:sp>
              <p:nvSpPr>
                <p:cNvPr id="65549" name="Oval 13"/>
                <p:cNvSpPr>
                  <a:spLocks noChangeArrowheads="1"/>
                </p:cNvSpPr>
                <p:nvPr/>
              </p:nvSpPr>
              <p:spPr bwMode="gray">
                <a:xfrm>
                  <a:off x="816" y="1872"/>
                  <a:ext cx="384" cy="38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gamma/>
                        <a:tint val="0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tint val="0"/>
                        <a:invGamma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0" name="Oval 14"/>
                <p:cNvSpPr>
                  <a:spLocks noChangeArrowheads="1"/>
                </p:cNvSpPr>
                <p:nvPr/>
              </p:nvSpPr>
              <p:spPr bwMode="gray">
                <a:xfrm>
                  <a:off x="816" y="1872"/>
                  <a:ext cx="384" cy="384"/>
                </a:xfrm>
                <a:prstGeom prst="ellipse">
                  <a:avLst/>
                </a:prstGeom>
                <a:solidFill>
                  <a:srgbClr val="990099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wrap="none"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1" name="Oval 15"/>
                <p:cNvSpPr>
                  <a:spLocks noChangeArrowheads="1"/>
                </p:cNvSpPr>
                <p:nvPr/>
              </p:nvSpPr>
              <p:spPr bwMode="gray">
                <a:xfrm>
                  <a:off x="841" y="1897"/>
                  <a:ext cx="334" cy="334"/>
                </a:xfrm>
                <a:prstGeom prst="ellipse">
                  <a:avLst/>
                </a:prstGeom>
                <a:solidFill>
                  <a:srgbClr val="990099"/>
                </a:soli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65552" name="Oval 16"/>
                <p:cNvSpPr>
                  <a:spLocks noChangeArrowheads="1"/>
                </p:cNvSpPr>
                <p:nvPr/>
              </p:nvSpPr>
              <p:spPr bwMode="gray">
                <a:xfrm>
                  <a:off x="866" y="1922"/>
                  <a:ext cx="334" cy="33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gamma/>
                        <a:shade val="63529"/>
                        <a:invGamma/>
                      </a:schemeClr>
                    </a:gs>
                    <a:gs pos="100000">
                      <a:schemeClr val="accent2">
                        <a:alpha val="0"/>
                      </a:schemeClr>
                    </a:gs>
                  </a:gsLst>
                  <a:lin ang="2700000" scaled="1"/>
                </a:gradFill>
                <a:ln w="38100" algn="ctr">
                  <a:noFill/>
                  <a:round/>
                  <a:headEnd/>
                  <a:tailEnd/>
                </a:ln>
                <a:effectLst/>
              </p:spPr>
              <p:txBody>
                <a:bodyPr anchor="ctr">
                  <a:spAutoFit/>
                </a:bodyPr>
                <a:lstStyle/>
                <a:p>
                  <a:pPr>
                    <a:defRPr/>
                  </a:pPr>
                  <a:endParaRPr lang="zh-CN" altLang="en-US"/>
                </a:p>
              </p:txBody>
            </p:sp>
            <p:sp>
              <p:nvSpPr>
                <p:cNvPr id="10292" name="Oval 17"/>
                <p:cNvSpPr>
                  <a:spLocks noChangeArrowheads="1"/>
                </p:cNvSpPr>
                <p:nvPr/>
              </p:nvSpPr>
              <p:spPr bwMode="gray">
                <a:xfrm>
                  <a:off x="859" y="1914"/>
                  <a:ext cx="300" cy="300"/>
                </a:xfrm>
                <a:prstGeom prst="ellipse">
                  <a:avLst/>
                </a:prstGeom>
                <a:solidFill>
                  <a:srgbClr val="333333"/>
                </a:solidFill>
                <a:ln w="38100" algn="ctr">
                  <a:noFill/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10293" name="Oval 18"/>
                <p:cNvSpPr>
                  <a:spLocks noChangeArrowheads="1"/>
                </p:cNvSpPr>
                <p:nvPr/>
              </p:nvSpPr>
              <p:spPr bwMode="gray">
                <a:xfrm>
                  <a:off x="864" y="1919"/>
                  <a:ext cx="291" cy="29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595959"/>
                    </a:gs>
                    <a:gs pos="100000">
                      <a:srgbClr val="C0C0C0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4" name="Oval 19"/>
                <p:cNvSpPr>
                  <a:spLocks noChangeArrowheads="1"/>
                </p:cNvSpPr>
                <p:nvPr/>
              </p:nvSpPr>
              <p:spPr bwMode="gray">
                <a:xfrm>
                  <a:off x="868" y="1921"/>
                  <a:ext cx="283" cy="283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C0C0C0">
                        <a:alpha val="0"/>
                      </a:srgbClr>
                    </a:gs>
                    <a:gs pos="100000">
                      <a:srgbClr val="E9E9E9"/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5" name="Oval 20"/>
                <p:cNvSpPr>
                  <a:spLocks noChangeArrowheads="1"/>
                </p:cNvSpPr>
                <p:nvPr/>
              </p:nvSpPr>
              <p:spPr bwMode="gray">
                <a:xfrm>
                  <a:off x="871" y="1923"/>
                  <a:ext cx="270" cy="26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989898"/>
                    </a:gs>
                    <a:gs pos="100000">
                      <a:srgbClr val="C0C0C0">
                        <a:alpha val="48000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0296" name="Oval 21"/>
                <p:cNvSpPr>
                  <a:spLocks noChangeArrowheads="1"/>
                </p:cNvSpPr>
                <p:nvPr/>
              </p:nvSpPr>
              <p:spPr bwMode="gray">
                <a:xfrm>
                  <a:off x="886" y="1931"/>
                  <a:ext cx="240" cy="215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FFFF"/>
                    </a:gs>
                    <a:gs pos="100000">
                      <a:srgbClr val="C0C0C0">
                        <a:alpha val="37999"/>
                      </a:srgbClr>
                    </a:gs>
                  </a:gsLst>
                  <a:lin ang="5400000" scaled="1"/>
                </a:gradFill>
                <a:ln w="9525" algn="ctr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10245" name="Text Box 26"/>
              <p:cNvSpPr txBox="1">
                <a:spLocks noChangeArrowheads="1"/>
              </p:cNvSpPr>
              <p:nvPr/>
            </p:nvSpPr>
            <p:spPr bwMode="auto">
              <a:xfrm>
                <a:off x="2743200" y="2133519"/>
                <a:ext cx="5615014" cy="40011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 w="952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搜才劳务派遣产品应用背景                       </a:t>
                </a:r>
                <a:r>
                  <a:rPr lang="en-US" altLang="zh-CN" b="1" dirty="0" smtClean="0">
                    <a:solidFill>
                      <a:schemeClr val="tx2"/>
                    </a:solidFill>
                  </a:rPr>
                  <a:t>P9-10</a:t>
                </a:r>
              </a:p>
            </p:txBody>
          </p:sp>
          <p:sp>
            <p:nvSpPr>
              <p:cNvPr id="10246" name="Text Box 42"/>
              <p:cNvSpPr txBox="1">
                <a:spLocks noChangeArrowheads="1"/>
              </p:cNvSpPr>
              <p:nvPr/>
            </p:nvSpPr>
            <p:spPr bwMode="gray">
              <a:xfrm>
                <a:off x="2133600" y="2112946"/>
                <a:ext cx="354013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3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121" name="直接连接符 120"/>
              <p:cNvCxnSpPr/>
              <p:nvPr/>
            </p:nvCxnSpPr>
            <p:spPr>
              <a:xfrm>
                <a:off x="6000760" y="2319315"/>
                <a:ext cx="135732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0" name="矩形 139"/>
              <p:cNvSpPr/>
              <p:nvPr/>
            </p:nvSpPr>
            <p:spPr>
              <a:xfrm>
                <a:off x="7415119" y="2105001"/>
                <a:ext cx="18473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5" name="组合 151"/>
            <p:cNvGrpSpPr/>
            <p:nvPr/>
          </p:nvGrpSpPr>
          <p:grpSpPr>
            <a:xfrm>
              <a:off x="1928794" y="2747962"/>
              <a:ext cx="6344988" cy="609600"/>
              <a:chOff x="2000232" y="2857496"/>
              <a:chExt cx="6344988" cy="609600"/>
            </a:xfrm>
          </p:grpSpPr>
          <p:sp>
            <p:nvSpPr>
              <p:cNvPr id="10252" name="Text Box 28"/>
              <p:cNvSpPr txBox="1">
                <a:spLocks noChangeArrowheads="1"/>
              </p:cNvSpPr>
              <p:nvPr/>
            </p:nvSpPr>
            <p:spPr bwMode="auto">
              <a:xfrm>
                <a:off x="2743200" y="2949559"/>
                <a:ext cx="4343400" cy="40011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搜才劳务派遣产品服务内容</a:t>
                </a:r>
              </a:p>
            </p:txBody>
          </p:sp>
          <p:grpSp>
            <p:nvGrpSpPr>
              <p:cNvPr id="6" name="组合 69"/>
              <p:cNvGrpSpPr/>
              <p:nvPr/>
            </p:nvGrpSpPr>
            <p:grpSpPr>
              <a:xfrm>
                <a:off x="2000232" y="2857496"/>
                <a:ext cx="609600" cy="609600"/>
                <a:chOff x="2022475" y="2911459"/>
                <a:chExt cx="609600" cy="609600"/>
              </a:xfrm>
            </p:grpSpPr>
            <p:grpSp>
              <p:nvGrpSpPr>
                <p:cNvPr id="7" name="Group 57"/>
                <p:cNvGrpSpPr>
                  <a:grpSpLocks/>
                </p:cNvGrpSpPr>
                <p:nvPr/>
              </p:nvGrpSpPr>
              <p:grpSpPr bwMode="auto">
                <a:xfrm>
                  <a:off x="2022475" y="2911459"/>
                  <a:ext cx="609600" cy="609600"/>
                  <a:chOff x="1274" y="2437"/>
                  <a:chExt cx="384" cy="384"/>
                </a:xfrm>
              </p:grpSpPr>
              <p:sp>
                <p:nvSpPr>
                  <p:cNvPr id="10269" name="Text Box 46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10270" name="Oval 47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65584" name="Oval 48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85" name="Oval 49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86" name="Oval 50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74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5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6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7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78" name="Oval 55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254" name="Text Box 56"/>
                <p:cNvSpPr txBox="1">
                  <a:spLocks noChangeArrowheads="1"/>
                </p:cNvSpPr>
                <p:nvPr/>
              </p:nvSpPr>
              <p:spPr bwMode="gray">
                <a:xfrm>
                  <a:off x="2147888" y="3005121"/>
                  <a:ext cx="354012" cy="4572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zh-CN" sz="2400" b="1" dirty="0" smtClean="0">
                      <a:solidFill>
                        <a:srgbClr val="000000"/>
                      </a:solidFill>
                    </a:rPr>
                    <a:t>4</a:t>
                  </a:r>
                  <a:endParaRPr lang="en-US" altLang="zh-CN" sz="2400" b="1" dirty="0">
                    <a:solidFill>
                      <a:srgbClr val="000000"/>
                    </a:solidFill>
                  </a:endParaRPr>
                </a:p>
              </p:txBody>
            </p:sp>
          </p:grpSp>
          <p:cxnSp>
            <p:nvCxnSpPr>
              <p:cNvPr id="125" name="直接连接符 124"/>
              <p:cNvCxnSpPr/>
              <p:nvPr/>
            </p:nvCxnSpPr>
            <p:spPr>
              <a:xfrm>
                <a:off x="5929322" y="3148002"/>
                <a:ext cx="1643074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矩形 140"/>
              <p:cNvSpPr/>
              <p:nvPr/>
            </p:nvSpPr>
            <p:spPr>
              <a:xfrm>
                <a:off x="7429520" y="2933688"/>
                <a:ext cx="91570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b="1" dirty="0" smtClean="0">
                    <a:solidFill>
                      <a:schemeClr val="tx2"/>
                    </a:solidFill>
                  </a:rPr>
                  <a:t>P11-12</a:t>
                </a:r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8" name="组合 153"/>
            <p:cNvGrpSpPr/>
            <p:nvPr/>
          </p:nvGrpSpPr>
          <p:grpSpPr>
            <a:xfrm>
              <a:off x="1928797" y="4143380"/>
              <a:ext cx="6357744" cy="609600"/>
              <a:chOff x="2000235" y="4786322"/>
              <a:chExt cx="6357744" cy="609600"/>
            </a:xfrm>
          </p:grpSpPr>
          <p:grpSp>
            <p:nvGrpSpPr>
              <p:cNvPr id="9" name="组合 70"/>
              <p:cNvGrpSpPr/>
              <p:nvPr/>
            </p:nvGrpSpPr>
            <p:grpSpPr>
              <a:xfrm>
                <a:off x="2000235" y="4786322"/>
                <a:ext cx="609601" cy="609600"/>
                <a:chOff x="2022478" y="2911459"/>
                <a:chExt cx="609601" cy="609600"/>
              </a:xfrm>
            </p:grpSpPr>
            <p:grpSp>
              <p:nvGrpSpPr>
                <p:cNvPr id="10" name="Group 57"/>
                <p:cNvGrpSpPr>
                  <a:grpSpLocks/>
                </p:cNvGrpSpPr>
                <p:nvPr/>
              </p:nvGrpSpPr>
              <p:grpSpPr bwMode="auto">
                <a:xfrm>
                  <a:off x="2022478" y="2911459"/>
                  <a:ext cx="609601" cy="609600"/>
                  <a:chOff x="1274" y="2437"/>
                  <a:chExt cx="384" cy="384"/>
                </a:xfrm>
              </p:grpSpPr>
              <p:sp>
                <p:nvSpPr>
                  <p:cNvPr id="75" name="Text Box 46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76" name="Oval 47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77" name="Oval 48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78" name="Oval 49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79" name="Oval 50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80" name="Oval 51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81" name="Oval 52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2" name="Oval 53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3" name="Oval 54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84" name="Oval 55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74" name="Text Box 56"/>
                <p:cNvSpPr txBox="1">
                  <a:spLocks noChangeArrowheads="1"/>
                </p:cNvSpPr>
                <p:nvPr/>
              </p:nvSpPr>
              <p:spPr bwMode="gray">
                <a:xfrm>
                  <a:off x="2147888" y="3005121"/>
                  <a:ext cx="354012" cy="45720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0" hangingPunct="0"/>
                  <a:r>
                    <a:rPr lang="en-US" altLang="zh-CN" sz="2400" b="1" dirty="0" smtClean="0">
                      <a:solidFill>
                        <a:srgbClr val="000000"/>
                      </a:solidFill>
                    </a:rPr>
                    <a:t>6</a:t>
                  </a:r>
                  <a:endParaRPr lang="en-US" altLang="zh-CN" sz="2400" b="1" dirty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85" name="矩形 84"/>
              <p:cNvSpPr/>
              <p:nvPr/>
            </p:nvSpPr>
            <p:spPr>
              <a:xfrm>
                <a:off x="2714612" y="4929198"/>
                <a:ext cx="457208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latinLnBrk="1" hangingPunct="0"/>
                <a:r>
                  <a:rPr lang="zh-CN" altLang="en-US" sz="2000" b="1" dirty="0" smtClean="0">
                    <a:solidFill>
                      <a:schemeClr val="tx2"/>
                    </a:solidFill>
                  </a:rPr>
                  <a:t>搜才劳务派遣产品客户获取的服务价值</a:t>
                </a:r>
                <a:endParaRPr lang="en-US" altLang="ko-KR" sz="2000" b="1" dirty="0" smtClean="0">
                  <a:solidFill>
                    <a:schemeClr val="tx2"/>
                  </a:solidFill>
                </a:endParaRPr>
              </a:p>
            </p:txBody>
          </p:sp>
          <p:cxnSp>
            <p:nvCxnSpPr>
              <p:cNvPr id="123" name="直接连接符 122"/>
              <p:cNvCxnSpPr/>
              <p:nvPr/>
            </p:nvCxnSpPr>
            <p:spPr>
              <a:xfrm>
                <a:off x="7143768" y="5141924"/>
                <a:ext cx="357190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矩形 142"/>
              <p:cNvSpPr/>
              <p:nvPr/>
            </p:nvSpPr>
            <p:spPr>
              <a:xfrm>
                <a:off x="7429520" y="4929198"/>
                <a:ext cx="9284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altLang="zh-CN" b="1" dirty="0" smtClean="0">
                    <a:solidFill>
                      <a:schemeClr val="tx2"/>
                    </a:solidFill>
                  </a:rPr>
                  <a:t>P16-17</a:t>
                </a:r>
                <a:endParaRPr lang="en-US" altLang="zh-CN" b="1" dirty="0">
                  <a:solidFill>
                    <a:schemeClr val="tx2"/>
                  </a:solidFill>
                </a:endParaRPr>
              </a:p>
            </p:txBody>
          </p:sp>
        </p:grpSp>
        <p:grpSp>
          <p:nvGrpSpPr>
            <p:cNvPr id="11" name="组合 157"/>
            <p:cNvGrpSpPr/>
            <p:nvPr/>
          </p:nvGrpSpPr>
          <p:grpSpPr>
            <a:xfrm>
              <a:off x="1931987" y="1357298"/>
              <a:ext cx="6211913" cy="609600"/>
              <a:chOff x="2003425" y="1214422"/>
              <a:chExt cx="6211913" cy="609600"/>
            </a:xfrm>
          </p:grpSpPr>
          <p:grpSp>
            <p:nvGrpSpPr>
              <p:cNvPr id="12" name="组合 156"/>
              <p:cNvGrpSpPr/>
              <p:nvPr/>
            </p:nvGrpSpPr>
            <p:grpSpPr>
              <a:xfrm>
                <a:off x="2003425" y="1214422"/>
                <a:ext cx="6211913" cy="609600"/>
                <a:chOff x="2003425" y="1176321"/>
                <a:chExt cx="6211913" cy="609600"/>
              </a:xfrm>
            </p:grpSpPr>
            <p:sp>
              <p:nvSpPr>
                <p:cNvPr id="1025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743200" y="1257288"/>
                  <a:ext cx="5472138" cy="40011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eaLnBrk="0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搜才劳务派遣业务简介                               </a:t>
                  </a:r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P6-8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13" name="Group 58"/>
                <p:cNvGrpSpPr>
                  <a:grpSpLocks/>
                </p:cNvGrpSpPr>
                <p:nvPr/>
              </p:nvGrpSpPr>
              <p:grpSpPr bwMode="auto">
                <a:xfrm>
                  <a:off x="2003425" y="1176321"/>
                  <a:ext cx="609600" cy="609600"/>
                  <a:chOff x="1274" y="2437"/>
                  <a:chExt cx="384" cy="384"/>
                </a:xfrm>
              </p:grpSpPr>
              <p:sp>
                <p:nvSpPr>
                  <p:cNvPr id="10259" name="Text Box 59"/>
                  <p:cNvSpPr txBox="1">
                    <a:spLocks noChangeArrowheads="1"/>
                  </p:cNvSpPr>
                  <p:nvPr/>
                </p:nvSpPr>
                <p:spPr bwMode="gray">
                  <a:xfrm>
                    <a:off x="1352" y="2485"/>
                    <a:ext cx="223" cy="288"/>
                  </a:xfrm>
                  <a:prstGeom prst="rect">
                    <a:avLst/>
                  </a:prstGeom>
                  <a:noFill/>
                  <a:ln w="9525" algn="ctr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algn="ctr" eaLnBrk="0" hangingPunct="0"/>
                    <a:r>
                      <a:rPr lang="en-US" altLang="zh-CN" sz="2400" b="1">
                        <a:solidFill>
                          <a:srgbClr val="00000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10260" name="Oval 60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chemeClr val="accent1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wrap="none"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65597" name="Oval 61"/>
                  <p:cNvSpPr>
                    <a:spLocks noChangeArrowheads="1"/>
                  </p:cNvSpPr>
                  <p:nvPr/>
                </p:nvSpPr>
                <p:spPr bwMode="gray">
                  <a:xfrm>
                    <a:off x="1274" y="2437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98" name="Oval 62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1">
                          <a:gamma/>
                          <a:shade val="54118"/>
                          <a:invGamma/>
                        </a:schemeClr>
                      </a:gs>
                      <a:gs pos="50000">
                        <a:schemeClr val="accent1"/>
                      </a:gs>
                      <a:gs pos="100000">
                        <a:schemeClr val="accent1">
                          <a:gamma/>
                          <a:shade val="54118"/>
                          <a:invGamma/>
                        </a:schemeClr>
                      </a:gs>
                    </a:gsLst>
                    <a:lin ang="189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99" name="Oval 63"/>
                  <p:cNvSpPr>
                    <a:spLocks noChangeArrowheads="1"/>
                  </p:cNvSpPr>
                  <p:nvPr/>
                </p:nvSpPr>
                <p:spPr bwMode="gray">
                  <a:xfrm>
                    <a:off x="1299" y="2463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64" name="Oval 64"/>
                  <p:cNvSpPr>
                    <a:spLocks noChangeArrowheads="1"/>
                  </p:cNvSpPr>
                  <p:nvPr/>
                </p:nvSpPr>
                <p:spPr bwMode="gray">
                  <a:xfrm>
                    <a:off x="1317" y="2479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5" name="Oval 65"/>
                  <p:cNvSpPr>
                    <a:spLocks noChangeArrowheads="1"/>
                  </p:cNvSpPr>
                  <p:nvPr/>
                </p:nvSpPr>
                <p:spPr bwMode="gray">
                  <a:xfrm>
                    <a:off x="1322" y="2484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6" name="Oval 66"/>
                  <p:cNvSpPr>
                    <a:spLocks noChangeArrowheads="1"/>
                  </p:cNvSpPr>
                  <p:nvPr/>
                </p:nvSpPr>
                <p:spPr bwMode="gray">
                  <a:xfrm>
                    <a:off x="1326" y="2486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7" name="Oval 67"/>
                  <p:cNvSpPr>
                    <a:spLocks noChangeArrowheads="1"/>
                  </p:cNvSpPr>
                  <p:nvPr/>
                </p:nvSpPr>
                <p:spPr bwMode="gray">
                  <a:xfrm>
                    <a:off x="1329" y="2488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68" name="Oval 68"/>
                  <p:cNvSpPr>
                    <a:spLocks noChangeArrowheads="1"/>
                  </p:cNvSpPr>
                  <p:nvPr/>
                </p:nvSpPr>
                <p:spPr bwMode="gray">
                  <a:xfrm>
                    <a:off x="1344" y="2496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cxnSp>
              <p:nvCxnSpPr>
                <p:cNvPr id="119" name="直接连接符 118"/>
                <p:cNvCxnSpPr/>
                <p:nvPr/>
              </p:nvCxnSpPr>
              <p:spPr>
                <a:xfrm>
                  <a:off x="5500694" y="1428731"/>
                  <a:ext cx="2000264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258" name="Text Box 69"/>
              <p:cNvSpPr txBox="1">
                <a:spLocks noChangeArrowheads="1"/>
              </p:cNvSpPr>
              <p:nvPr/>
            </p:nvSpPr>
            <p:spPr bwMode="gray">
              <a:xfrm>
                <a:off x="2128838" y="1269984"/>
                <a:ext cx="354012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2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" name="组合 176"/>
            <p:cNvGrpSpPr/>
            <p:nvPr/>
          </p:nvGrpSpPr>
          <p:grpSpPr>
            <a:xfrm>
              <a:off x="1928794" y="3462342"/>
              <a:ext cx="6357982" cy="609600"/>
              <a:chOff x="1928794" y="3286124"/>
              <a:chExt cx="6357982" cy="609600"/>
            </a:xfrm>
          </p:grpSpPr>
          <p:grpSp>
            <p:nvGrpSpPr>
              <p:cNvPr id="15" name="组合 152"/>
              <p:cNvGrpSpPr/>
              <p:nvPr/>
            </p:nvGrpSpPr>
            <p:grpSpPr>
              <a:xfrm>
                <a:off x="1928794" y="3286124"/>
                <a:ext cx="6357982" cy="609600"/>
                <a:chOff x="2000232" y="3786190"/>
                <a:chExt cx="6357982" cy="609600"/>
              </a:xfrm>
            </p:grpSpPr>
            <p:grpSp>
              <p:nvGrpSpPr>
                <p:cNvPr id="16" name="Group 2"/>
                <p:cNvGrpSpPr>
                  <a:grpSpLocks/>
                </p:cNvGrpSpPr>
                <p:nvPr/>
              </p:nvGrpSpPr>
              <p:grpSpPr bwMode="auto">
                <a:xfrm>
                  <a:off x="2000232" y="3786190"/>
                  <a:ext cx="609600" cy="609600"/>
                  <a:chOff x="816" y="1872"/>
                  <a:chExt cx="384" cy="384"/>
                </a:xfrm>
              </p:grpSpPr>
              <p:sp>
                <p:nvSpPr>
                  <p:cNvPr id="65539" name="Oval 3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0" name="Oval 4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1" name="Oval 5"/>
                  <p:cNvSpPr>
                    <a:spLocks noChangeArrowheads="1"/>
                  </p:cNvSpPr>
                  <p:nvPr/>
                </p:nvSpPr>
                <p:spPr bwMode="gray">
                  <a:xfrm>
                    <a:off x="841" y="1897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65542" name="Oval 6"/>
                  <p:cNvSpPr>
                    <a:spLocks noChangeArrowheads="1"/>
                  </p:cNvSpPr>
                  <p:nvPr/>
                </p:nvSpPr>
                <p:spPr bwMode="gray">
                  <a:xfrm>
                    <a:off x="866" y="192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shade val="63529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83" name="Oval 7"/>
                  <p:cNvSpPr>
                    <a:spLocks noChangeArrowheads="1"/>
                  </p:cNvSpPr>
                  <p:nvPr/>
                </p:nvSpPr>
                <p:spPr bwMode="gray">
                  <a:xfrm>
                    <a:off x="859" y="1914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4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864" y="1919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5" name="Oval 9"/>
                  <p:cNvSpPr>
                    <a:spLocks noChangeArrowheads="1"/>
                  </p:cNvSpPr>
                  <p:nvPr/>
                </p:nvSpPr>
                <p:spPr bwMode="gray">
                  <a:xfrm>
                    <a:off x="868" y="1921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6" name="Oval 10"/>
                  <p:cNvSpPr>
                    <a:spLocks noChangeArrowheads="1"/>
                  </p:cNvSpPr>
                  <p:nvPr/>
                </p:nvSpPr>
                <p:spPr bwMode="gray">
                  <a:xfrm>
                    <a:off x="871" y="1923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287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886" y="1931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sp>
              <p:nvSpPr>
                <p:cNvPr id="10249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500298" y="3929066"/>
                  <a:ext cx="4343400" cy="400110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0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   搜才劳务派遣产品客户服务流程</a:t>
                  </a:r>
                </a:p>
              </p:txBody>
            </p:sp>
            <p:cxnSp>
              <p:nvCxnSpPr>
                <p:cNvPr id="124" name="直接连接符 123"/>
                <p:cNvCxnSpPr>
                  <a:endCxn id="142" idx="1"/>
                </p:cNvCxnSpPr>
                <p:nvPr/>
              </p:nvCxnSpPr>
              <p:spPr>
                <a:xfrm flipV="1">
                  <a:off x="6429388" y="4113732"/>
                  <a:ext cx="1000367" cy="2806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2" name="矩形 141"/>
                <p:cNvSpPr/>
                <p:nvPr/>
              </p:nvSpPr>
              <p:spPr>
                <a:xfrm>
                  <a:off x="7429755" y="3929066"/>
                  <a:ext cx="92845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P13-15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10250" name="Text Box 43"/>
              <p:cNvSpPr txBox="1">
                <a:spLocks noChangeArrowheads="1"/>
              </p:cNvSpPr>
              <p:nvPr/>
            </p:nvSpPr>
            <p:spPr bwMode="gray">
              <a:xfrm>
                <a:off x="2071670" y="3357562"/>
                <a:ext cx="354013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5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7" name="组合 177"/>
            <p:cNvGrpSpPr/>
            <p:nvPr/>
          </p:nvGrpSpPr>
          <p:grpSpPr>
            <a:xfrm>
              <a:off x="1928794" y="4857760"/>
              <a:ext cx="6357982" cy="609600"/>
              <a:chOff x="1928794" y="4857760"/>
              <a:chExt cx="6357982" cy="609600"/>
            </a:xfrm>
          </p:grpSpPr>
          <p:grpSp>
            <p:nvGrpSpPr>
              <p:cNvPr id="18" name="组合 154"/>
              <p:cNvGrpSpPr/>
              <p:nvPr/>
            </p:nvGrpSpPr>
            <p:grpSpPr>
              <a:xfrm>
                <a:off x="1928794" y="4857760"/>
                <a:ext cx="6357982" cy="609600"/>
                <a:chOff x="2000232" y="5534044"/>
                <a:chExt cx="6357982" cy="609600"/>
              </a:xfrm>
            </p:grpSpPr>
            <p:sp>
              <p:nvSpPr>
                <p:cNvPr id="86" name="矩形 85"/>
                <p:cNvSpPr/>
                <p:nvPr/>
              </p:nvSpPr>
              <p:spPr>
                <a:xfrm>
                  <a:off x="2714612" y="5643578"/>
                  <a:ext cx="276550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latinLnBrk="1" hangingPunct="0"/>
                  <a:r>
                    <a:rPr lang="zh-CN" altLang="en-US" sz="2000" b="1" dirty="0" smtClean="0">
                      <a:solidFill>
                        <a:schemeClr val="tx2"/>
                      </a:solidFill>
                    </a:rPr>
                    <a:t>搜才劳务派遣产品特色</a:t>
                  </a:r>
                  <a:endParaRPr lang="en-US" altLang="ko-KR" sz="2000" b="1" dirty="0" smtClean="0">
                    <a:solidFill>
                      <a:schemeClr val="tx2"/>
                    </a:solidFill>
                  </a:endParaRPr>
                </a:p>
              </p:txBody>
            </p:sp>
            <p:grpSp>
              <p:nvGrpSpPr>
                <p:cNvPr id="19" name="Group 2"/>
                <p:cNvGrpSpPr>
                  <a:grpSpLocks/>
                </p:cNvGrpSpPr>
                <p:nvPr/>
              </p:nvGrpSpPr>
              <p:grpSpPr bwMode="auto">
                <a:xfrm>
                  <a:off x="2000232" y="5534044"/>
                  <a:ext cx="609600" cy="609600"/>
                  <a:chOff x="816" y="1872"/>
                  <a:chExt cx="384" cy="384"/>
                </a:xfrm>
              </p:grpSpPr>
              <p:sp>
                <p:nvSpPr>
                  <p:cNvPr id="102" name="Oval 3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tint val="0"/>
                          <a:invGamma/>
                        </a:schemeClr>
                      </a:gs>
                      <a:gs pos="50000">
                        <a:schemeClr val="accent2"/>
                      </a:gs>
                      <a:gs pos="100000">
                        <a:schemeClr val="accent2">
                          <a:gamma/>
                          <a:tint val="0"/>
                          <a:invGamma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3" name="Oval 4"/>
                  <p:cNvSpPr>
                    <a:spLocks noChangeArrowheads="1"/>
                  </p:cNvSpPr>
                  <p:nvPr/>
                </p:nvSpPr>
                <p:spPr bwMode="gray">
                  <a:xfrm>
                    <a:off x="816" y="1872"/>
                    <a:ext cx="384" cy="38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4" name="Oval 5"/>
                  <p:cNvSpPr>
                    <a:spLocks noChangeArrowheads="1"/>
                  </p:cNvSpPr>
                  <p:nvPr/>
                </p:nvSpPr>
                <p:spPr bwMode="gray">
                  <a:xfrm>
                    <a:off x="841" y="1897"/>
                    <a:ext cx="334" cy="334"/>
                  </a:xfrm>
                  <a:prstGeom prst="ellipse">
                    <a:avLst/>
                  </a:prstGeom>
                  <a:solidFill>
                    <a:srgbClr val="990099"/>
                  </a:soli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5" name="Oval 6"/>
                  <p:cNvSpPr>
                    <a:spLocks noChangeArrowheads="1"/>
                  </p:cNvSpPr>
                  <p:nvPr/>
                </p:nvSpPr>
                <p:spPr bwMode="gray">
                  <a:xfrm>
                    <a:off x="866" y="1922"/>
                    <a:ext cx="334" cy="334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accent2">
                          <a:gamma/>
                          <a:shade val="63529"/>
                          <a:invGamma/>
                        </a:schemeClr>
                      </a:gs>
                      <a:gs pos="100000">
                        <a:schemeClr val="accent2">
                          <a:alpha val="0"/>
                        </a:schemeClr>
                      </a:gs>
                    </a:gsLst>
                    <a:lin ang="2700000" scaled="1"/>
                  </a:gradFill>
                  <a:ln w="38100" algn="ctr">
                    <a:noFill/>
                    <a:round/>
                    <a:headEnd/>
                    <a:tailEnd/>
                  </a:ln>
                  <a:effectLst/>
                </p:spPr>
                <p:txBody>
                  <a:bodyPr anchor="ctr">
                    <a:spAutoFit/>
                  </a:bodyPr>
                  <a:lstStyle/>
                  <a:p>
                    <a:pPr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6" name="Oval 7"/>
                  <p:cNvSpPr>
                    <a:spLocks noChangeArrowheads="1"/>
                  </p:cNvSpPr>
                  <p:nvPr/>
                </p:nvSpPr>
                <p:spPr bwMode="gray">
                  <a:xfrm>
                    <a:off x="859" y="1914"/>
                    <a:ext cx="300" cy="300"/>
                  </a:xfrm>
                  <a:prstGeom prst="ellipse">
                    <a:avLst/>
                  </a:prstGeom>
                  <a:solidFill>
                    <a:srgbClr val="333333"/>
                  </a:solidFill>
                  <a:ln w="38100" algn="ctr">
                    <a:noFill/>
                    <a:round/>
                    <a:headEnd/>
                    <a:tailEnd/>
                  </a:ln>
                </p:spPr>
                <p:txBody>
                  <a:bodyPr anchor="ctr">
                    <a:spAutoFit/>
                  </a:bodyPr>
                  <a:lstStyle/>
                  <a:p>
                    <a:endParaRPr lang="zh-CN" altLang="en-US"/>
                  </a:p>
                </p:txBody>
              </p:sp>
              <p:sp>
                <p:nvSpPr>
                  <p:cNvPr id="107" name="Oval 8"/>
                  <p:cNvSpPr>
                    <a:spLocks noChangeArrowheads="1"/>
                  </p:cNvSpPr>
                  <p:nvPr/>
                </p:nvSpPr>
                <p:spPr bwMode="gray">
                  <a:xfrm>
                    <a:off x="864" y="1919"/>
                    <a:ext cx="291" cy="29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595959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8" name="Oval 9"/>
                  <p:cNvSpPr>
                    <a:spLocks noChangeArrowheads="1"/>
                  </p:cNvSpPr>
                  <p:nvPr/>
                </p:nvSpPr>
                <p:spPr bwMode="gray">
                  <a:xfrm>
                    <a:off x="868" y="1921"/>
                    <a:ext cx="283" cy="283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C0C0C0">
                          <a:alpha val="0"/>
                        </a:srgbClr>
                      </a:gs>
                      <a:gs pos="100000">
                        <a:srgbClr val="E9E9E9"/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09" name="Oval 10"/>
                  <p:cNvSpPr>
                    <a:spLocks noChangeArrowheads="1"/>
                  </p:cNvSpPr>
                  <p:nvPr/>
                </p:nvSpPr>
                <p:spPr bwMode="gray">
                  <a:xfrm>
                    <a:off x="871" y="1923"/>
                    <a:ext cx="270" cy="26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989898"/>
                      </a:gs>
                      <a:gs pos="100000">
                        <a:srgbClr val="C0C0C0">
                          <a:alpha val="48000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110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886" y="1931"/>
                    <a:ext cx="240" cy="215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FF"/>
                      </a:gs>
                      <a:gs pos="100000">
                        <a:srgbClr val="C0C0C0">
                          <a:alpha val="37999"/>
                        </a:srgbClr>
                      </a:gs>
                    </a:gsLst>
                    <a:lin ang="5400000" scaled="1"/>
                  </a:gradFill>
                  <a:ln w="9525" algn="ctr">
                    <a:noFill/>
                    <a:round/>
                    <a:headEnd/>
                    <a:tailEnd/>
                  </a:ln>
                </p:spPr>
                <p:txBody>
                  <a:bodyPr vert="eaVert" wrap="none" anchor="ctr"/>
                  <a:lstStyle/>
                  <a:p>
                    <a:endParaRPr lang="zh-CN" altLang="en-US"/>
                  </a:p>
                </p:txBody>
              </p:sp>
            </p:grpSp>
            <p:cxnSp>
              <p:nvCxnSpPr>
                <p:cNvPr id="122" name="直接连接符 121"/>
                <p:cNvCxnSpPr/>
                <p:nvPr/>
              </p:nvCxnSpPr>
              <p:spPr>
                <a:xfrm>
                  <a:off x="5500694" y="5856304"/>
                  <a:ext cx="2000264" cy="1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4" name="矩形 143"/>
                <p:cNvSpPr/>
                <p:nvPr/>
              </p:nvSpPr>
              <p:spPr>
                <a:xfrm>
                  <a:off x="7429755" y="5643578"/>
                  <a:ext cx="92845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altLang="zh-CN" b="1" dirty="0" smtClean="0">
                      <a:solidFill>
                        <a:schemeClr val="tx2"/>
                      </a:solidFill>
                    </a:rPr>
                    <a:t>P18-19</a:t>
                  </a:r>
                  <a:endParaRPr lang="en-US" altLang="zh-CN" b="1" dirty="0">
                    <a:solidFill>
                      <a:schemeClr val="tx2"/>
                    </a:solidFill>
                  </a:endParaRPr>
                </a:p>
              </p:txBody>
            </p:sp>
          </p:grpSp>
          <p:sp>
            <p:nvSpPr>
              <p:cNvPr id="111" name="Text Box 56"/>
              <p:cNvSpPr txBox="1">
                <a:spLocks noChangeArrowheads="1"/>
              </p:cNvSpPr>
              <p:nvPr/>
            </p:nvSpPr>
            <p:spPr bwMode="gray">
              <a:xfrm>
                <a:off x="2071670" y="4929198"/>
                <a:ext cx="354012" cy="4572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altLang="zh-CN" sz="2400" b="1" dirty="0" smtClean="0">
                    <a:solidFill>
                      <a:srgbClr val="000000"/>
                    </a:solidFill>
                  </a:rPr>
                  <a:t>7</a:t>
                </a:r>
                <a:endParaRPr lang="en-US" altLang="zh-CN" sz="2400" b="1" dirty="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20" name="组合 162"/>
          <p:cNvGrpSpPr/>
          <p:nvPr/>
        </p:nvGrpSpPr>
        <p:grpSpPr>
          <a:xfrm>
            <a:off x="1500166" y="1285860"/>
            <a:ext cx="6155247" cy="609600"/>
            <a:chOff x="2000232" y="5534044"/>
            <a:chExt cx="6155247" cy="609600"/>
          </a:xfrm>
        </p:grpSpPr>
        <p:sp>
          <p:nvSpPr>
            <p:cNvPr id="164" name="矩形 163"/>
            <p:cNvSpPr/>
            <p:nvPr/>
          </p:nvSpPr>
          <p:spPr>
            <a:xfrm>
              <a:off x="2783496" y="5643578"/>
              <a:ext cx="5371983" cy="4001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latinLnBrk="1" hangingPunct="0"/>
              <a:r>
                <a:rPr lang="zh-CN" altLang="en-US" sz="2000" b="1" dirty="0" smtClean="0">
                  <a:solidFill>
                    <a:schemeClr val="tx2"/>
                  </a:solidFill>
                </a:rPr>
                <a:t>搜才简介                                                    </a:t>
              </a:r>
              <a:r>
                <a:rPr lang="en-US" altLang="zh-CN" b="1" dirty="0" smtClean="0">
                  <a:solidFill>
                    <a:schemeClr val="tx2"/>
                  </a:solidFill>
                </a:rPr>
                <a:t>P3-5</a:t>
              </a:r>
              <a:endParaRPr lang="en-US" altLang="ko-KR" b="1" dirty="0" smtClean="0">
                <a:solidFill>
                  <a:schemeClr val="tx2"/>
                </a:solidFill>
              </a:endParaRPr>
            </a:p>
          </p:txBody>
        </p:sp>
        <p:grpSp>
          <p:nvGrpSpPr>
            <p:cNvPr id="21" name="Group 2"/>
            <p:cNvGrpSpPr>
              <a:grpSpLocks/>
            </p:cNvGrpSpPr>
            <p:nvPr/>
          </p:nvGrpSpPr>
          <p:grpSpPr bwMode="auto">
            <a:xfrm>
              <a:off x="2000232" y="5534044"/>
              <a:ext cx="609600" cy="609600"/>
              <a:chOff x="816" y="1872"/>
              <a:chExt cx="384" cy="384"/>
            </a:xfrm>
          </p:grpSpPr>
          <p:sp>
            <p:nvSpPr>
              <p:cNvPr id="168" name="Oval 3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69" name="Oval 4"/>
              <p:cNvSpPr>
                <a:spLocks noChangeArrowheads="1"/>
              </p:cNvSpPr>
              <p:nvPr/>
            </p:nvSpPr>
            <p:spPr bwMode="gray">
              <a:xfrm>
                <a:off x="816" y="1872"/>
                <a:ext cx="384" cy="384"/>
              </a:xfrm>
              <a:prstGeom prst="ellipse">
                <a:avLst/>
              </a:prstGeom>
              <a:solidFill>
                <a:srgbClr val="990099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0" name="Oval 5"/>
              <p:cNvSpPr>
                <a:spLocks noChangeArrowheads="1"/>
              </p:cNvSpPr>
              <p:nvPr/>
            </p:nvSpPr>
            <p:spPr bwMode="gray">
              <a:xfrm>
                <a:off x="841" y="1897"/>
                <a:ext cx="334" cy="334"/>
              </a:xfrm>
              <a:prstGeom prst="ellipse">
                <a:avLst/>
              </a:prstGeom>
              <a:solidFill>
                <a:srgbClr val="990099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1" name="Oval 6"/>
              <p:cNvSpPr>
                <a:spLocks noChangeArrowheads="1"/>
              </p:cNvSpPr>
              <p:nvPr/>
            </p:nvSpPr>
            <p:spPr bwMode="gray">
              <a:xfrm>
                <a:off x="866" y="1922"/>
                <a:ext cx="334" cy="33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3529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72" name="Oval 7"/>
              <p:cNvSpPr>
                <a:spLocks noChangeArrowheads="1"/>
              </p:cNvSpPr>
              <p:nvPr/>
            </p:nvSpPr>
            <p:spPr bwMode="gray">
              <a:xfrm>
                <a:off x="859" y="1914"/>
                <a:ext cx="300" cy="300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73" name="Oval 8"/>
              <p:cNvSpPr>
                <a:spLocks noChangeArrowheads="1"/>
              </p:cNvSpPr>
              <p:nvPr/>
            </p:nvSpPr>
            <p:spPr bwMode="gray">
              <a:xfrm>
                <a:off x="864" y="1919"/>
                <a:ext cx="291" cy="291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4" name="Oval 9"/>
              <p:cNvSpPr>
                <a:spLocks noChangeArrowheads="1"/>
              </p:cNvSpPr>
              <p:nvPr/>
            </p:nvSpPr>
            <p:spPr bwMode="gray">
              <a:xfrm>
                <a:off x="868" y="1921"/>
                <a:ext cx="283" cy="2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5" name="Oval 10"/>
              <p:cNvSpPr>
                <a:spLocks noChangeArrowheads="1"/>
              </p:cNvSpPr>
              <p:nvPr/>
            </p:nvSpPr>
            <p:spPr bwMode="gray">
              <a:xfrm>
                <a:off x="871" y="1923"/>
                <a:ext cx="270" cy="265"/>
              </a:xfrm>
              <a:prstGeom prst="ellipse">
                <a:avLst/>
              </a:prstGeom>
              <a:gradFill rotWithShape="1">
                <a:gsLst>
                  <a:gs pos="0">
                    <a:srgbClr val="989898"/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176" name="Oval 11"/>
              <p:cNvSpPr>
                <a:spLocks noChangeArrowheads="1"/>
              </p:cNvSpPr>
              <p:nvPr/>
            </p:nvSpPr>
            <p:spPr bwMode="gray">
              <a:xfrm>
                <a:off x="886" y="1931"/>
                <a:ext cx="240" cy="215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cxnSp>
          <p:nvCxnSpPr>
            <p:cNvPr id="166" name="直接连接符 165"/>
            <p:cNvCxnSpPr/>
            <p:nvPr/>
          </p:nvCxnSpPr>
          <p:spPr>
            <a:xfrm>
              <a:off x="3967224" y="5819796"/>
              <a:ext cx="3462296" cy="1588"/>
            </a:xfrm>
            <a:prstGeom prst="line">
              <a:avLst/>
            </a:prstGeom>
            <a:ln w="190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9" name="Text Box 56"/>
          <p:cNvSpPr txBox="1">
            <a:spLocks noChangeArrowheads="1"/>
          </p:cNvSpPr>
          <p:nvPr/>
        </p:nvSpPr>
        <p:spPr bwMode="gray">
          <a:xfrm>
            <a:off x="1643042" y="1357298"/>
            <a:ext cx="354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 dirty="0" smtClean="0">
                <a:solidFill>
                  <a:srgbClr val="000000"/>
                </a:solidFill>
              </a:rPr>
              <a:t>1</a:t>
            </a:r>
            <a:endParaRPr lang="en-US" altLang="zh-CN" sz="2400" b="1" dirty="0">
              <a:solidFill>
                <a:srgbClr val="00000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001024" y="6286520"/>
            <a:ext cx="1071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Page4</a:t>
            </a:r>
            <a:endParaRPr lang="zh-CN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演示文稿1">
  <a:themeElements>
    <a:clrScheme name="演示文稿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演示文稿1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演示文稿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演示文稿1</Template>
  <TotalTime>11144</TotalTime>
  <Words>2068</Words>
  <Application>Microsoft Office PowerPoint</Application>
  <PresentationFormat>全屏显示(4:3)</PresentationFormat>
  <Paragraphs>344</Paragraphs>
  <Slides>20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演示文稿1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</vt:vector>
  </TitlesOfParts>
  <Company>鹏达今朝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鹏达今朝</dc:creator>
  <cp:lastModifiedBy>User</cp:lastModifiedBy>
  <cp:revision>1222</cp:revision>
  <cp:lastPrinted>1601-01-01T00:00:00Z</cp:lastPrinted>
  <dcterms:created xsi:type="dcterms:W3CDTF">2009-03-04T06:06:47Z</dcterms:created>
  <dcterms:modified xsi:type="dcterms:W3CDTF">2014-01-21T03:40:50Z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