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2"/>
  </p:notesMasterIdLst>
  <p:sldIdLst>
    <p:sldId id="259" r:id="rId2"/>
    <p:sldId id="428" r:id="rId3"/>
    <p:sldId id="429" r:id="rId4"/>
    <p:sldId id="430" r:id="rId5"/>
    <p:sldId id="431" r:id="rId6"/>
    <p:sldId id="432" r:id="rId7"/>
    <p:sldId id="433" r:id="rId8"/>
    <p:sldId id="434" r:id="rId9"/>
    <p:sldId id="435" r:id="rId10"/>
    <p:sldId id="396" r:id="rId11"/>
    <p:sldId id="436" r:id="rId12"/>
    <p:sldId id="399" r:id="rId13"/>
    <p:sldId id="437" r:id="rId14"/>
    <p:sldId id="419" r:id="rId15"/>
    <p:sldId id="420" r:id="rId16"/>
    <p:sldId id="438" r:id="rId17"/>
    <p:sldId id="427" r:id="rId18"/>
    <p:sldId id="439" r:id="rId19"/>
    <p:sldId id="424" r:id="rId20"/>
    <p:sldId id="440"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990099"/>
    <a:srgbClr val="800080"/>
    <a:srgbClr val="EA5AEE"/>
    <a:srgbClr val="C0AFEF"/>
    <a:srgbClr val="048394"/>
    <a:srgbClr val="EFAFEF"/>
    <a:srgbClr val="FF99CC"/>
    <a:srgbClr val="0206B6"/>
    <a:srgbClr val="9900CC"/>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75" autoAdjust="0"/>
  </p:normalViewPr>
  <p:slideViewPr>
    <p:cSldViewPr>
      <p:cViewPr varScale="1">
        <p:scale>
          <a:sx n="85" d="100"/>
          <a:sy n="85" d="100"/>
        </p:scale>
        <p:origin x="-152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宋体"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宋体" charset="-122"/>
              </a:defRPr>
            </a:lvl1pPr>
          </a:lstStyle>
          <a:p>
            <a:pPr>
              <a:defRPr/>
            </a:pPr>
            <a:fld id="{958D0CF1-40D9-4C14-87B3-43B08B732C57}" type="datetimeFigureOut">
              <a:rPr lang="zh-CN" altLang="en-US"/>
              <a:pPr>
                <a:defRPr/>
              </a:pPr>
              <a:t>2014-1-22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宋体"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宋体" charset="-122"/>
              </a:defRPr>
            </a:lvl1pPr>
          </a:lstStyle>
          <a:p>
            <a:pPr>
              <a:defRPr/>
            </a:pPr>
            <a:fld id="{DE83A30A-8BF6-4988-84BC-AD07090A7C30}"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E83A30A-8BF6-4988-84BC-AD07090A7C30}" type="slidenum">
              <a:rPr lang="zh-CN" altLang="en-US" smtClean="0"/>
              <a:pPr>
                <a:defRPr/>
              </a:pPr>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bwMode="auto">
          <a:noFill/>
          <a:ln>
            <a:solidFill>
              <a:srgbClr val="000000"/>
            </a:solidFill>
            <a:miter lim="800000"/>
            <a:headEnd/>
            <a:tailEnd/>
          </a:ln>
        </p:spPr>
      </p:sp>
      <p:sp>
        <p:nvSpPr>
          <p:cNvPr id="40963" name="备注占位符 2"/>
          <p:cNvSpPr>
            <a:spLocks noGrp="1"/>
          </p:cNvSpPr>
          <p:nvPr>
            <p:ph type="body" idx="1"/>
          </p:nvPr>
        </p:nvSpPr>
        <p:spPr bwMode="auto">
          <a:noFill/>
        </p:spPr>
        <p:txBody>
          <a:bodyPr wrap="square" numCol="1" anchor="t" anchorCtr="0" compatLnSpc="1">
            <a:prstTxWarp prst="textNoShape">
              <a:avLst/>
            </a:prstTxWarp>
          </a:bodyPr>
          <a:lstStyle/>
          <a:p>
            <a:r>
              <a:rPr lang="zh-CN" altLang="en-US" smtClean="0"/>
              <a:t>配置模板更便宜，到账通知：搜才提醒从</a:t>
            </a:r>
            <a:r>
              <a:rPr lang="en-US" altLang="zh-CN" smtClean="0"/>
              <a:t>14</a:t>
            </a:r>
            <a:r>
              <a:rPr lang="zh-CN" altLang="en-US" smtClean="0"/>
              <a:t>年</a:t>
            </a:r>
            <a:r>
              <a:rPr lang="en-US" altLang="zh-CN" smtClean="0"/>
              <a:t>1</a:t>
            </a:r>
            <a:r>
              <a:rPr lang="zh-CN" altLang="en-US" smtClean="0"/>
              <a:t>月开始上线，财务操作，</a:t>
            </a:r>
            <a:r>
              <a:rPr lang="en-US" altLang="zh-CN" smtClean="0"/>
              <a:t>1</a:t>
            </a:r>
            <a:r>
              <a:rPr lang="zh-CN" altLang="en-US" smtClean="0"/>
              <a:t>元</a:t>
            </a:r>
          </a:p>
        </p:txBody>
      </p:sp>
      <p:sp>
        <p:nvSpPr>
          <p:cNvPr id="4096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9DA7D4-520D-44F7-B4CF-76F6754F3A98}" type="slidenum">
              <a:rPr lang="zh-CN" altLang="en-US" smtClean="0"/>
              <a:pPr/>
              <a:t>12</a:t>
            </a:fld>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DE83A30A-8BF6-4988-84BC-AD07090A7C30}" type="slidenum">
              <a:rPr lang="zh-CN" altLang="en-US" smtClean="0"/>
              <a:pPr>
                <a:defRPr/>
              </a:pPr>
              <a:t>15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706C704-F49A-4EDD-BBB8-780C6A5F5275}" type="slidenum">
              <a:rPr lang="en-US" altLang="zh-CN"/>
              <a:pPr>
                <a:defRPr/>
              </a:pPr>
              <a:t>‹#›</a:t>
            </a:fld>
            <a:endParaRPr lang="en-US" altLang="zh-CN"/>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5E16DAD-1D36-4C06-9FCC-7412EF928A38}" type="slidenum">
              <a:rPr lang="en-US" altLang="zh-CN"/>
              <a:pPr>
                <a:defRPr/>
              </a:pPr>
              <a:t>‹#›</a:t>
            </a:fld>
            <a:endParaRPr lang="en-US" altLang="zh-CN"/>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25BE699-71A4-4C98-AFBD-3549826929F7}" type="slidenum">
              <a:rPr lang="en-US" altLang="zh-CN"/>
              <a:pPr>
                <a:defRPr/>
              </a:pPr>
              <a:t>‹#›</a:t>
            </a:fld>
            <a:endParaRPr lang="en-US" altLang="zh-CN"/>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3701F0E5-4E07-4248-B0A2-E07E9DFE0091}" type="datetime1">
              <a:rPr lang="zh-CN" altLang="en-US"/>
              <a:pPr>
                <a:defRPr/>
              </a:pPr>
              <a:t>2014-1-22</a:t>
            </a:fld>
            <a:endParaRPr lang="zh-CN" altLang="en-US" sz="1800">
              <a:solidFill>
                <a:schemeClr val="tx1"/>
              </a:solidFill>
            </a:endParaRPr>
          </a:p>
        </p:txBody>
      </p:sp>
      <p:sp>
        <p:nvSpPr>
          <p:cNvPr id="4" name="页脚占位符 3"/>
          <p:cNvSpPr>
            <a:spLocks noGrp="1"/>
          </p:cNvSpPr>
          <p:nvPr>
            <p:ph type="ftr" sz="quarter" idx="11"/>
          </p:nvPr>
        </p:nvSpPr>
        <p:spPr/>
        <p:txBody>
          <a:bodyPr/>
          <a:lstStyle>
            <a:lvl1pPr>
              <a:defRPr/>
            </a:lvl1pPr>
          </a:lstStyle>
          <a:p>
            <a:pPr>
              <a:defRPr/>
            </a:pPr>
            <a:endParaRPr lang="zh-CN" altLang="zh-CN"/>
          </a:p>
        </p:txBody>
      </p:sp>
      <p:sp>
        <p:nvSpPr>
          <p:cNvPr id="5" name="灯片编号占位符 4"/>
          <p:cNvSpPr>
            <a:spLocks noGrp="1"/>
          </p:cNvSpPr>
          <p:nvPr>
            <p:ph type="sldNum" sz="quarter" idx="12"/>
          </p:nvPr>
        </p:nvSpPr>
        <p:spPr/>
        <p:txBody>
          <a:bodyPr/>
          <a:lstStyle>
            <a:lvl1pPr>
              <a:defRPr/>
            </a:lvl1pPr>
          </a:lstStyle>
          <a:p>
            <a:pPr>
              <a:defRPr/>
            </a:pPr>
            <a:fld id="{289CE992-A9A0-42D3-97FB-C5D372ECDB43}" type="slidenum">
              <a:rPr lang="zh-CN" altLang="en-US"/>
              <a:pPr>
                <a:defRPr/>
              </a:pPr>
              <a:t>‹#›</a:t>
            </a:fld>
            <a:endParaRPr lang="zh-CN" altLang="en-US" sz="180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3500430" y="428604"/>
            <a:ext cx="5329246" cy="500066"/>
          </a:xfrm>
          <a:prstGeom prst="rect">
            <a:avLst/>
          </a:prstGeom>
          <a:noFill/>
          <a:ln w="9525">
            <a:noFill/>
            <a:miter lim="800000"/>
            <a:headEnd/>
            <a:tailEnd/>
          </a:ln>
        </p:spPr>
        <p:txBody>
          <a:bodyPr/>
          <a:lstStyle>
            <a:lvl1pPr>
              <a:defRPr sz="1800" b="1">
                <a:effectLst>
                  <a:outerShdw blurRad="38100" dist="38100" dir="2700000" algn="tl">
                    <a:srgbClr val="000000">
                      <a:alpha val="43137"/>
                    </a:srgbClr>
                  </a:outerShdw>
                </a:effectLst>
              </a:defRPr>
            </a:lvl1pPr>
          </a:lstStyle>
          <a:p>
            <a:pPr lvl="0"/>
            <a:r>
              <a:rPr lang="zh-CN" altLang="en-US" smtClean="0"/>
              <a:t>单击此处编辑母版标题样式</a:t>
            </a:r>
          </a:p>
        </p:txBody>
      </p:sp>
      <p:sp>
        <p:nvSpPr>
          <p:cNvPr id="6" name="副标题 2"/>
          <p:cNvSpPr>
            <a:spLocks noGrp="1"/>
          </p:cNvSpPr>
          <p:nvPr>
            <p:ph type="subTitle" idx="1"/>
          </p:nvPr>
        </p:nvSpPr>
        <p:spPr>
          <a:xfrm>
            <a:off x="285720" y="1071546"/>
            <a:ext cx="4000528" cy="357190"/>
          </a:xfrm>
        </p:spPr>
        <p:txBody>
          <a:bodyPr/>
          <a:lstStyle>
            <a:lvl1pPr marL="0" indent="0" algn="ctr">
              <a:buNone/>
              <a:defRPr sz="1600" b="1">
                <a:effectLst>
                  <a:outerShdw blurRad="38100" dist="38100" dir="2700000" algn="tl">
                    <a:srgbClr val="000000">
                      <a:alpha val="43137"/>
                    </a:srgbClr>
                  </a:outerShdw>
                </a:effectLs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0A4E095-CC65-470C-9575-608479AC5669}" type="slidenum">
              <a:rPr lang="en-US" altLang="zh-CN"/>
              <a:pPr>
                <a:defRPr/>
              </a:pPr>
              <a:t>‹#›</a:t>
            </a:fld>
            <a:endParaRPr lang="en-US" altLang="zh-CN"/>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F307FD72-D61B-49FC-A3DD-5139DB742770}" type="slidenum">
              <a:rPr lang="en-US" altLang="zh-CN"/>
              <a:pPr>
                <a:defRPr/>
              </a:pPr>
              <a:t>‹#›</a:t>
            </a:fld>
            <a:endParaRPr lang="en-US" altLang="zh-CN"/>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01C9C82C-14CB-40CA-A9FF-0BBDF617A60F}" type="slidenum">
              <a:rPr lang="en-US" altLang="zh-CN"/>
              <a:pPr>
                <a:defRPr/>
              </a:pPr>
              <a:t>‹#›</a:t>
            </a:fld>
            <a:endParaRPr lang="en-US" altLang="zh-CN"/>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52F31FAA-C3D5-492E-9C29-C6CF153B2A7F}" type="slidenum">
              <a:rPr lang="en-US" altLang="zh-CN"/>
              <a:pPr>
                <a:defRPr/>
              </a:pPr>
              <a:t>‹#›</a:t>
            </a:fld>
            <a:endParaRPr lang="en-US" altLang="zh-CN"/>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B0F94CCD-BF7D-4A04-AA0C-CFBF5C15D902}" type="slidenum">
              <a:rPr lang="en-US" altLang="zh-CN"/>
              <a:pPr>
                <a:defRPr/>
              </a:pPr>
              <a:t>‹#›</a:t>
            </a:fld>
            <a:endParaRPr lang="en-US" altLang="zh-CN"/>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962D3EF-EA75-4D83-8FEB-7B26E9F0FB2C}" type="slidenum">
              <a:rPr lang="en-US" altLang="zh-CN"/>
              <a:pPr>
                <a:defRPr/>
              </a:pPr>
              <a:t>‹#›</a:t>
            </a:fld>
            <a:endParaRPr lang="en-US" altLang="zh-CN"/>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39D947A-E334-41F0-80A6-E2417636137D}" type="slidenum">
              <a:rPr lang="en-US" altLang="zh-CN"/>
              <a:pPr>
                <a:defRPr/>
              </a:pPr>
              <a:t>‹#›</a:t>
            </a:fld>
            <a:endParaRPr lang="en-US" altLang="zh-CN"/>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宋体" pitchFamily="2" charset="-122"/>
              </a:defRPr>
            </a:lvl1pPr>
          </a:lstStyle>
          <a:p>
            <a:pPr>
              <a:defRPr/>
            </a:pPr>
            <a:endParaRPr lang="en-US" altLang="zh-CN"/>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宋体" pitchFamily="2" charset="-122"/>
              </a:defRPr>
            </a:lvl1pPr>
          </a:lstStyle>
          <a:p>
            <a:pPr>
              <a:defRPr/>
            </a:pPr>
            <a:endParaRPr lang="en-US" altLang="zh-CN"/>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宋体" pitchFamily="2" charset="-122"/>
              </a:defRPr>
            </a:lvl1pPr>
          </a:lstStyle>
          <a:p>
            <a:pPr>
              <a:defRPr/>
            </a:pPr>
            <a:fld id="{EC78C6ED-D9E9-49B1-9533-CE0A37A1D400}"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869" r:id="rId1"/>
    <p:sldLayoutId id="214748387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82" r:id="rId12"/>
    <p:sldLayoutId id="2147483883" r:id="rId13"/>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1142976" y="2875848"/>
            <a:ext cx="7143800" cy="2339102"/>
          </a:xfrm>
          <a:prstGeom prst="rect">
            <a:avLst/>
          </a:prstGeom>
          <a:noFill/>
          <a:ln w="9525">
            <a:noFill/>
            <a:miter lim="800000"/>
            <a:headEnd/>
            <a:tailEnd/>
          </a:ln>
        </p:spPr>
        <p:txBody>
          <a:bodyPr wrap="square">
            <a:spAutoFit/>
          </a:bodyPr>
          <a:lstStyle/>
          <a:p>
            <a:r>
              <a:rPr lang="zh-CN" altLang="en-US" sz="5400" b="1" dirty="0" smtClean="0">
                <a:solidFill>
                  <a:schemeClr val="bg1"/>
                </a:solidFill>
                <a:latin typeface="微软雅黑" pitchFamily="34" charset="-122"/>
                <a:ea typeface="微软雅黑" pitchFamily="34" charset="-122"/>
              </a:rPr>
              <a:t>  </a:t>
            </a:r>
            <a:r>
              <a:rPr lang="zh-CN" altLang="en-US" sz="5400" b="1" dirty="0" smtClean="0">
                <a:solidFill>
                  <a:schemeClr val="bg1"/>
                </a:solidFill>
                <a:latin typeface="+mn-ea"/>
                <a:ea typeface="+mn-ea"/>
              </a:rPr>
              <a:t>人事代理产品知识</a:t>
            </a:r>
            <a:endParaRPr lang="en-US" altLang="zh-CN" sz="5400" b="1" dirty="0" smtClean="0">
              <a:solidFill>
                <a:schemeClr val="bg1"/>
              </a:solidFill>
              <a:latin typeface="+mn-ea"/>
              <a:ea typeface="+mn-ea"/>
            </a:endParaRPr>
          </a:p>
          <a:p>
            <a:r>
              <a:rPr lang="zh-CN" altLang="en-US" sz="3600" b="1" dirty="0" smtClean="0">
                <a:solidFill>
                  <a:schemeClr val="bg1"/>
                </a:solidFill>
              </a:rPr>
              <a:t>              </a:t>
            </a:r>
            <a:endParaRPr lang="en-US" altLang="zh-CN" sz="3600" b="1" dirty="0" smtClean="0">
              <a:solidFill>
                <a:schemeClr val="bg1"/>
              </a:solidFill>
            </a:endParaRPr>
          </a:p>
          <a:p>
            <a:pPr algn="ctr"/>
            <a:r>
              <a:rPr lang="en-US" altLang="zh-CN" sz="2800" b="1" dirty="0" smtClean="0">
                <a:solidFill>
                  <a:schemeClr val="bg1"/>
                </a:solidFill>
                <a:latin typeface="微软雅黑" pitchFamily="34" charset="-122"/>
                <a:ea typeface="微软雅黑" pitchFamily="34" charset="-122"/>
              </a:rPr>
              <a:t>               </a:t>
            </a:r>
          </a:p>
          <a:p>
            <a:pPr algn="ctr"/>
            <a:endParaRPr lang="zh-CN" altLang="en-US" sz="2800" b="1" dirty="0">
              <a:solidFill>
                <a:schemeClr val="bg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2"/>
          <p:cNvSpPr txBox="1">
            <a:spLocks noChangeArrowheads="1"/>
          </p:cNvSpPr>
          <p:nvPr/>
        </p:nvSpPr>
        <p:spPr bwMode="auto">
          <a:xfrm>
            <a:off x="1071537" y="1292225"/>
            <a:ext cx="7429553" cy="1200329"/>
          </a:xfrm>
          <a:prstGeom prst="rect">
            <a:avLst/>
          </a:prstGeom>
          <a:noFill/>
          <a:ln w="9525">
            <a:noFill/>
            <a:miter lim="800000"/>
            <a:headEnd/>
            <a:tailEnd/>
          </a:ln>
        </p:spPr>
        <p:txBody>
          <a:bodyPr wrap="square">
            <a:spAutoFit/>
          </a:bodyPr>
          <a:lstStyle/>
          <a:p>
            <a:pPr>
              <a:lnSpc>
                <a:spcPct val="150000"/>
              </a:lnSpc>
            </a:pPr>
            <a:r>
              <a:rPr lang="en-US" altLang="zh-CN" sz="1600" dirty="0">
                <a:latin typeface="+mn-ea"/>
                <a:ea typeface="+mn-ea"/>
              </a:rPr>
              <a:t>1</a:t>
            </a:r>
            <a:r>
              <a:rPr lang="zh-CN" altLang="en-US" sz="1600" dirty="0" smtClean="0">
                <a:latin typeface="+mn-ea"/>
                <a:ea typeface="+mn-ea"/>
              </a:rPr>
              <a:t>、日趋激烈的竞争和现代人力管理成本的增加使得越来越多的企业要求人员发挥最大的价值，向公司的核心业务集中更多的人力、物力、财力、精力，把非核心的事物剥离出来以期达到降低成本，降低风险获得高效专业的管理的作用</a:t>
            </a:r>
            <a:endParaRPr lang="zh-CN" altLang="en-US" sz="1600" dirty="0">
              <a:latin typeface="+mn-ea"/>
              <a:ea typeface="+mn-ea"/>
            </a:endParaRPr>
          </a:p>
        </p:txBody>
      </p:sp>
      <p:sp>
        <p:nvSpPr>
          <p:cNvPr id="9" name="TextBox 8"/>
          <p:cNvSpPr txBox="1">
            <a:spLocks noChangeArrowheads="1"/>
          </p:cNvSpPr>
          <p:nvPr/>
        </p:nvSpPr>
        <p:spPr bwMode="auto">
          <a:xfrm>
            <a:off x="1071538" y="2786058"/>
            <a:ext cx="7500990" cy="830997"/>
          </a:xfrm>
          <a:prstGeom prst="rect">
            <a:avLst/>
          </a:prstGeom>
          <a:noFill/>
          <a:ln w="9525">
            <a:noFill/>
            <a:miter lim="800000"/>
            <a:headEnd/>
            <a:tailEnd/>
          </a:ln>
        </p:spPr>
        <p:txBody>
          <a:bodyPr wrap="square">
            <a:spAutoFit/>
          </a:bodyPr>
          <a:lstStyle/>
          <a:p>
            <a:pPr>
              <a:lnSpc>
                <a:spcPct val="150000"/>
              </a:lnSpc>
            </a:pPr>
            <a:r>
              <a:rPr lang="en-US" altLang="zh-CN" sz="1600" dirty="0">
                <a:latin typeface="+mn-ea"/>
                <a:ea typeface="+mn-ea"/>
              </a:rPr>
              <a:t>2</a:t>
            </a:r>
            <a:r>
              <a:rPr lang="zh-CN" altLang="en-US" sz="1600" dirty="0" smtClean="0">
                <a:latin typeface="+mn-ea"/>
                <a:ea typeface="+mn-ea"/>
              </a:rPr>
              <a:t>、企业规模的扩大和满足异地业务拓展的需求，同一岗位，两套人员的情况越来越普遍，人员成本越来越高</a:t>
            </a:r>
            <a:endParaRPr lang="zh-CN" altLang="en-US" sz="1600" dirty="0">
              <a:latin typeface="+mn-ea"/>
              <a:ea typeface="+mn-ea"/>
            </a:endParaRPr>
          </a:p>
        </p:txBody>
      </p:sp>
      <p:sp>
        <p:nvSpPr>
          <p:cNvPr id="8" name="TextBox 7"/>
          <p:cNvSpPr txBox="1">
            <a:spLocks noChangeArrowheads="1"/>
          </p:cNvSpPr>
          <p:nvPr/>
        </p:nvSpPr>
        <p:spPr bwMode="auto">
          <a:xfrm>
            <a:off x="1071538" y="4000504"/>
            <a:ext cx="7358060" cy="830997"/>
          </a:xfrm>
          <a:prstGeom prst="rect">
            <a:avLst/>
          </a:prstGeom>
          <a:noFill/>
          <a:ln w="9525">
            <a:noFill/>
            <a:miter lim="800000"/>
            <a:headEnd/>
            <a:tailEnd/>
          </a:ln>
        </p:spPr>
        <p:txBody>
          <a:bodyPr wrap="square">
            <a:spAutoFit/>
          </a:bodyPr>
          <a:lstStyle/>
          <a:p>
            <a:pPr>
              <a:lnSpc>
                <a:spcPct val="150000"/>
              </a:lnSpc>
            </a:pPr>
            <a:r>
              <a:rPr lang="en-US" altLang="zh-CN" sz="1600" dirty="0" smtClean="0">
                <a:latin typeface="+mn-ea"/>
                <a:ea typeface="+mn-ea"/>
              </a:rPr>
              <a:t>3</a:t>
            </a:r>
            <a:r>
              <a:rPr lang="zh-CN" altLang="en-US" sz="1600" dirty="0" smtClean="0">
                <a:latin typeface="+mn-ea"/>
                <a:ea typeface="+mn-ea"/>
              </a:rPr>
              <a:t>、人力资源政策变化使得对政策的解读和把控专业性越来越强，风险预防和处理越来越重要，越需要专业的人员来进行操作</a:t>
            </a:r>
            <a:endParaRPr lang="zh-CN" altLang="en-US" sz="1600" dirty="0">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Effect transition="in" filter="fade">
                                      <p:cBhvr>
                                        <p:cTn id="9" dur="500"/>
                                        <p:tgtEl>
                                          <p:spTgt spid="13314"/>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linds(horizontal)">
                                      <p:cBhvr>
                                        <p:cTn id="14" dur="1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9"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55"/>
          <p:cNvSpPr txBox="1"/>
          <p:nvPr/>
        </p:nvSpPr>
        <p:spPr>
          <a:xfrm>
            <a:off x="4071934" y="895633"/>
            <a:ext cx="1571636" cy="461665"/>
          </a:xfrm>
          <a:prstGeom prst="rect">
            <a:avLst/>
          </a:prstGeom>
          <a:noFill/>
        </p:spPr>
        <p:txBody>
          <a:bodyPr wrap="square" rtlCol="0">
            <a:spAutoFit/>
          </a:bodyPr>
          <a:lstStyle/>
          <a:p>
            <a:r>
              <a:rPr lang="zh-CN" altLang="en-US" sz="2400" b="1" dirty="0" smtClean="0">
                <a:latin typeface="+mn-ea"/>
                <a:ea typeface="+mn-ea"/>
              </a:rPr>
              <a:t>目</a:t>
            </a:r>
            <a:r>
              <a:rPr lang="en-US" altLang="zh-CN" sz="2400" b="1" dirty="0" smtClean="0">
                <a:latin typeface="+mn-ea"/>
                <a:ea typeface="+mn-ea"/>
              </a:rPr>
              <a:t>    </a:t>
            </a:r>
            <a:r>
              <a:rPr lang="zh-CN" altLang="en-US" sz="2400" b="1" dirty="0" smtClean="0">
                <a:latin typeface="+mn-ea"/>
                <a:ea typeface="+mn-ea"/>
              </a:rPr>
              <a:t>录</a:t>
            </a:r>
            <a:endParaRPr lang="zh-CN" altLang="en-US" sz="2400" b="1" dirty="0">
              <a:latin typeface="+mn-ea"/>
              <a:ea typeface="+mn-ea"/>
            </a:endParaRPr>
          </a:p>
        </p:txBody>
      </p:sp>
      <p:grpSp>
        <p:nvGrpSpPr>
          <p:cNvPr id="2" name="组合 179"/>
          <p:cNvGrpSpPr/>
          <p:nvPr/>
        </p:nvGrpSpPr>
        <p:grpSpPr>
          <a:xfrm>
            <a:off x="1500166" y="1962144"/>
            <a:ext cx="6429420" cy="4110062"/>
            <a:chOff x="1928794" y="1357298"/>
            <a:chExt cx="6429420" cy="4110062"/>
          </a:xfrm>
        </p:grpSpPr>
        <p:grpSp>
          <p:nvGrpSpPr>
            <p:cNvPr id="3" name="组合 150"/>
            <p:cNvGrpSpPr/>
            <p:nvPr/>
          </p:nvGrpSpPr>
          <p:grpSpPr>
            <a:xfrm>
              <a:off x="1933575" y="2033582"/>
              <a:ext cx="6353201" cy="609600"/>
              <a:chOff x="2005013" y="2028809"/>
              <a:chExt cx="6353201" cy="609600"/>
            </a:xfrm>
          </p:grpSpPr>
          <p:grpSp>
            <p:nvGrpSpPr>
              <p:cNvPr id="4" name="Group 12"/>
              <p:cNvGrpSpPr>
                <a:grpSpLocks/>
              </p:cNvGrpSpPr>
              <p:nvPr/>
            </p:nvGrpSpPr>
            <p:grpSpPr bwMode="auto">
              <a:xfrm>
                <a:off x="2005013" y="2028809"/>
                <a:ext cx="609600" cy="609600"/>
                <a:chOff x="816" y="1872"/>
                <a:chExt cx="384" cy="384"/>
              </a:xfrm>
            </p:grpSpPr>
            <p:sp>
              <p:nvSpPr>
                <p:cNvPr id="65549" name="Oval 1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50" name="Oval 1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51" name="Oval 1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52" name="Oval 1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92" name="Oval 1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93" name="Oval 1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94" name="Oval 1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95" name="Oval 2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96" name="Oval 2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5" name="Text Box 26"/>
              <p:cNvSpPr txBox="1">
                <a:spLocks noChangeArrowheads="1"/>
              </p:cNvSpPr>
              <p:nvPr/>
            </p:nvSpPr>
            <p:spPr bwMode="auto">
              <a:xfrm>
                <a:off x="2743200" y="2133519"/>
                <a:ext cx="5615014"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搜才人事代理产品应用背景                       </a:t>
                </a:r>
                <a:r>
                  <a:rPr lang="en-US" altLang="zh-CN" b="1" dirty="0" smtClean="0">
                    <a:solidFill>
                      <a:schemeClr val="tx2"/>
                    </a:solidFill>
                  </a:rPr>
                  <a:t>P9-10</a:t>
                </a:r>
              </a:p>
            </p:txBody>
          </p:sp>
          <p:sp>
            <p:nvSpPr>
              <p:cNvPr id="10246" name="Text Box 42"/>
              <p:cNvSpPr txBox="1">
                <a:spLocks noChangeArrowheads="1"/>
              </p:cNvSpPr>
              <p:nvPr/>
            </p:nvSpPr>
            <p:spPr bwMode="gray">
              <a:xfrm>
                <a:off x="2133600" y="2112946"/>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3</a:t>
                </a:r>
                <a:endParaRPr lang="en-US" altLang="zh-CN" sz="2400" b="1" dirty="0">
                  <a:solidFill>
                    <a:srgbClr val="000000"/>
                  </a:solidFill>
                </a:endParaRPr>
              </a:p>
            </p:txBody>
          </p:sp>
          <p:cxnSp>
            <p:nvCxnSpPr>
              <p:cNvPr id="121" name="直接连接符 120"/>
              <p:cNvCxnSpPr/>
              <p:nvPr/>
            </p:nvCxnSpPr>
            <p:spPr>
              <a:xfrm>
                <a:off x="6000760" y="2319315"/>
                <a:ext cx="1357322"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矩形 139"/>
              <p:cNvSpPr/>
              <p:nvPr/>
            </p:nvSpPr>
            <p:spPr>
              <a:xfrm>
                <a:off x="7415119" y="2105001"/>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5" name="组合 151"/>
            <p:cNvGrpSpPr/>
            <p:nvPr/>
          </p:nvGrpSpPr>
          <p:grpSpPr>
            <a:xfrm>
              <a:off x="1928794" y="2747962"/>
              <a:ext cx="6429420" cy="609600"/>
              <a:chOff x="2000232" y="2857496"/>
              <a:chExt cx="6429420" cy="609600"/>
            </a:xfrm>
          </p:grpSpPr>
          <p:sp>
            <p:nvSpPr>
              <p:cNvPr id="10252" name="Text Box 28"/>
              <p:cNvSpPr txBox="1">
                <a:spLocks noChangeArrowheads="1"/>
              </p:cNvSpPr>
              <p:nvPr/>
            </p:nvSpPr>
            <p:spPr bwMode="auto">
              <a:xfrm>
                <a:off x="2743200" y="2962206"/>
                <a:ext cx="5686452" cy="400110"/>
              </a:xfrm>
              <a:prstGeom prst="rect">
                <a:avLst/>
              </a:prstGeom>
              <a:solidFill>
                <a:schemeClr val="tx1">
                  <a:lumMod val="65000"/>
                  <a:lumOff val="35000"/>
                </a:schemeClr>
              </a:solid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搜才人事代理产品服务内容                       </a:t>
                </a:r>
                <a:r>
                  <a:rPr lang="en-US" altLang="zh-CN" b="1" dirty="0" smtClean="0">
                    <a:solidFill>
                      <a:schemeClr val="tx2"/>
                    </a:solidFill>
                  </a:rPr>
                  <a:t>P11-12</a:t>
                </a:r>
              </a:p>
            </p:txBody>
          </p:sp>
          <p:grpSp>
            <p:nvGrpSpPr>
              <p:cNvPr id="6" name="组合 69"/>
              <p:cNvGrpSpPr/>
              <p:nvPr/>
            </p:nvGrpSpPr>
            <p:grpSpPr>
              <a:xfrm>
                <a:off x="2000232" y="2857496"/>
                <a:ext cx="609600" cy="609600"/>
                <a:chOff x="2022475" y="2911459"/>
                <a:chExt cx="609600" cy="609600"/>
              </a:xfrm>
            </p:grpSpPr>
            <p:grpSp>
              <p:nvGrpSpPr>
                <p:cNvPr id="7" name="Group 57"/>
                <p:cNvGrpSpPr>
                  <a:grpSpLocks/>
                </p:cNvGrpSpPr>
                <p:nvPr/>
              </p:nvGrpSpPr>
              <p:grpSpPr bwMode="auto">
                <a:xfrm>
                  <a:off x="2022475" y="2911459"/>
                  <a:ext cx="609600" cy="609600"/>
                  <a:chOff x="1274" y="2437"/>
                  <a:chExt cx="384" cy="384"/>
                </a:xfrm>
              </p:grpSpPr>
              <p:sp>
                <p:nvSpPr>
                  <p:cNvPr id="10269"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70"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84"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85"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86"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74"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75"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76"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77"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78"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5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4</a:t>
                  </a:r>
                  <a:endParaRPr lang="en-US" altLang="zh-CN" sz="2400" b="1" dirty="0">
                    <a:solidFill>
                      <a:srgbClr val="000000"/>
                    </a:solidFill>
                  </a:endParaRPr>
                </a:p>
              </p:txBody>
            </p:sp>
          </p:grpSp>
          <p:cxnSp>
            <p:nvCxnSpPr>
              <p:cNvPr id="125" name="直接连接符 124"/>
              <p:cNvCxnSpPr/>
              <p:nvPr/>
            </p:nvCxnSpPr>
            <p:spPr>
              <a:xfrm>
                <a:off x="5929322" y="3148002"/>
                <a:ext cx="164307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1" name="矩形 140"/>
              <p:cNvSpPr/>
              <p:nvPr/>
            </p:nvSpPr>
            <p:spPr>
              <a:xfrm>
                <a:off x="7429520" y="2933688"/>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8" name="组合 153"/>
            <p:cNvGrpSpPr/>
            <p:nvPr/>
          </p:nvGrpSpPr>
          <p:grpSpPr>
            <a:xfrm>
              <a:off x="1928797" y="4143380"/>
              <a:ext cx="6357744" cy="609600"/>
              <a:chOff x="2000235" y="4786322"/>
              <a:chExt cx="6357744" cy="609600"/>
            </a:xfrm>
          </p:grpSpPr>
          <p:grpSp>
            <p:nvGrpSpPr>
              <p:cNvPr id="9" name="组合 70"/>
              <p:cNvGrpSpPr/>
              <p:nvPr/>
            </p:nvGrpSpPr>
            <p:grpSpPr>
              <a:xfrm>
                <a:off x="2000235" y="4786322"/>
                <a:ext cx="609601" cy="609600"/>
                <a:chOff x="2022478" y="2911459"/>
                <a:chExt cx="609601" cy="609600"/>
              </a:xfrm>
            </p:grpSpPr>
            <p:grpSp>
              <p:nvGrpSpPr>
                <p:cNvPr id="10" name="Group 57"/>
                <p:cNvGrpSpPr>
                  <a:grpSpLocks/>
                </p:cNvGrpSpPr>
                <p:nvPr/>
              </p:nvGrpSpPr>
              <p:grpSpPr bwMode="auto">
                <a:xfrm>
                  <a:off x="2022478" y="2911459"/>
                  <a:ext cx="609601" cy="609600"/>
                  <a:chOff x="1274" y="2437"/>
                  <a:chExt cx="384" cy="384"/>
                </a:xfrm>
              </p:grpSpPr>
              <p:sp>
                <p:nvSpPr>
                  <p:cNvPr id="75"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76"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77"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78"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79"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80"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81"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82"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83"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84"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7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6</a:t>
                  </a:r>
                  <a:endParaRPr lang="en-US" altLang="zh-CN" sz="2400" b="1" dirty="0">
                    <a:solidFill>
                      <a:srgbClr val="000000"/>
                    </a:solidFill>
                  </a:endParaRPr>
                </a:p>
              </p:txBody>
            </p:sp>
          </p:grpSp>
          <p:sp>
            <p:nvSpPr>
              <p:cNvPr id="85" name="矩形 84"/>
              <p:cNvSpPr/>
              <p:nvPr/>
            </p:nvSpPr>
            <p:spPr>
              <a:xfrm>
                <a:off x="2714612" y="4929198"/>
                <a:ext cx="4572085"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搜才人事代理产品客户获取的服务价值</a:t>
                </a:r>
                <a:endParaRPr lang="en-US" altLang="ko-KR" sz="2000" b="1" dirty="0" smtClean="0">
                  <a:solidFill>
                    <a:schemeClr val="tx2"/>
                  </a:solidFill>
                </a:endParaRPr>
              </a:p>
            </p:txBody>
          </p:sp>
          <p:cxnSp>
            <p:nvCxnSpPr>
              <p:cNvPr id="123" name="直接连接符 122"/>
              <p:cNvCxnSpPr/>
              <p:nvPr/>
            </p:nvCxnSpPr>
            <p:spPr>
              <a:xfrm>
                <a:off x="7143768" y="5141924"/>
                <a:ext cx="35719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7429520" y="4929198"/>
                <a:ext cx="928459" cy="369332"/>
              </a:xfrm>
              <a:prstGeom prst="rect">
                <a:avLst/>
              </a:prstGeom>
            </p:spPr>
            <p:txBody>
              <a:bodyPr wrap="none">
                <a:spAutoFit/>
              </a:bodyPr>
              <a:lstStyle/>
              <a:p>
                <a:pPr eaLnBrk="0" hangingPunct="0"/>
                <a:r>
                  <a:rPr lang="en-US" altLang="zh-CN" b="1" dirty="0" smtClean="0">
                    <a:solidFill>
                      <a:schemeClr val="tx2"/>
                    </a:solidFill>
                  </a:rPr>
                  <a:t>P16-17</a:t>
                </a:r>
                <a:endParaRPr lang="en-US" altLang="zh-CN" b="1" dirty="0">
                  <a:solidFill>
                    <a:schemeClr val="tx2"/>
                  </a:solidFill>
                </a:endParaRPr>
              </a:p>
            </p:txBody>
          </p:sp>
        </p:grpSp>
        <p:grpSp>
          <p:nvGrpSpPr>
            <p:cNvPr id="11" name="组合 157"/>
            <p:cNvGrpSpPr/>
            <p:nvPr/>
          </p:nvGrpSpPr>
          <p:grpSpPr>
            <a:xfrm>
              <a:off x="1931987" y="1357298"/>
              <a:ext cx="6211913" cy="609600"/>
              <a:chOff x="2003425" y="1214422"/>
              <a:chExt cx="6211913" cy="609600"/>
            </a:xfrm>
          </p:grpSpPr>
          <p:grpSp>
            <p:nvGrpSpPr>
              <p:cNvPr id="12" name="组合 156"/>
              <p:cNvGrpSpPr/>
              <p:nvPr/>
            </p:nvGrpSpPr>
            <p:grpSpPr>
              <a:xfrm>
                <a:off x="2003425" y="1214422"/>
                <a:ext cx="6211913" cy="609600"/>
                <a:chOff x="2003425" y="1176321"/>
                <a:chExt cx="6211913" cy="609600"/>
              </a:xfrm>
            </p:grpSpPr>
            <p:sp>
              <p:nvSpPr>
                <p:cNvPr id="10256" name="Text Box 24"/>
                <p:cNvSpPr txBox="1">
                  <a:spLocks noChangeArrowheads="1"/>
                </p:cNvSpPr>
                <p:nvPr/>
              </p:nvSpPr>
              <p:spPr bwMode="auto">
                <a:xfrm>
                  <a:off x="2743200" y="1257288"/>
                  <a:ext cx="5472138"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搜才人事代理业务简介                               </a:t>
                  </a:r>
                  <a:r>
                    <a:rPr lang="en-US" altLang="zh-CN" b="1" dirty="0" smtClean="0">
                      <a:solidFill>
                        <a:schemeClr val="tx2"/>
                      </a:solidFill>
                    </a:rPr>
                    <a:t>P6-8</a:t>
                  </a:r>
                  <a:endParaRPr lang="en-US" altLang="zh-CN" b="1" dirty="0">
                    <a:solidFill>
                      <a:schemeClr val="tx2"/>
                    </a:solidFill>
                  </a:endParaRPr>
                </a:p>
              </p:txBody>
            </p:sp>
            <p:grpSp>
              <p:nvGrpSpPr>
                <p:cNvPr id="13" name="Group 58"/>
                <p:cNvGrpSpPr>
                  <a:grpSpLocks/>
                </p:cNvGrpSpPr>
                <p:nvPr/>
              </p:nvGrpSpPr>
              <p:grpSpPr bwMode="auto">
                <a:xfrm>
                  <a:off x="2003425" y="1176321"/>
                  <a:ext cx="609600" cy="609600"/>
                  <a:chOff x="1274" y="2437"/>
                  <a:chExt cx="384" cy="384"/>
                </a:xfrm>
              </p:grpSpPr>
              <p:sp>
                <p:nvSpPr>
                  <p:cNvPr id="10259" name="Text Box 59"/>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60" name="Oval 60"/>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97" name="Oval 61"/>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98" name="Oval 62"/>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99" name="Oval 63"/>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64" name="Oval 64"/>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65" name="Oval 65"/>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66" name="Oval 66"/>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67" name="Oval 67"/>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68" name="Oval 68"/>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19" name="直接连接符 118"/>
                <p:cNvCxnSpPr/>
                <p:nvPr/>
              </p:nvCxnSpPr>
              <p:spPr>
                <a:xfrm>
                  <a:off x="5500694" y="1428731"/>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258" name="Text Box 69"/>
              <p:cNvSpPr txBox="1">
                <a:spLocks noChangeArrowheads="1"/>
              </p:cNvSpPr>
              <p:nvPr/>
            </p:nvSpPr>
            <p:spPr bwMode="gray">
              <a:xfrm>
                <a:off x="2128838" y="1269984"/>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2</a:t>
                </a:r>
                <a:endParaRPr lang="en-US" altLang="zh-CN" sz="2400" b="1" dirty="0">
                  <a:solidFill>
                    <a:srgbClr val="000000"/>
                  </a:solidFill>
                </a:endParaRPr>
              </a:p>
            </p:txBody>
          </p:sp>
        </p:grpSp>
        <p:grpSp>
          <p:nvGrpSpPr>
            <p:cNvPr id="14" name="组合 176"/>
            <p:cNvGrpSpPr/>
            <p:nvPr/>
          </p:nvGrpSpPr>
          <p:grpSpPr>
            <a:xfrm>
              <a:off x="1928794" y="3462342"/>
              <a:ext cx="6357982" cy="609600"/>
              <a:chOff x="1928794" y="3286124"/>
              <a:chExt cx="6357982" cy="609600"/>
            </a:xfrm>
          </p:grpSpPr>
          <p:grpSp>
            <p:nvGrpSpPr>
              <p:cNvPr id="15" name="组合 152"/>
              <p:cNvGrpSpPr/>
              <p:nvPr/>
            </p:nvGrpSpPr>
            <p:grpSpPr>
              <a:xfrm>
                <a:off x="1928794" y="3286124"/>
                <a:ext cx="6357982" cy="609600"/>
                <a:chOff x="2000232" y="3786190"/>
                <a:chExt cx="6357982" cy="609600"/>
              </a:xfrm>
            </p:grpSpPr>
            <p:grpSp>
              <p:nvGrpSpPr>
                <p:cNvPr id="16" name="Group 2"/>
                <p:cNvGrpSpPr>
                  <a:grpSpLocks/>
                </p:cNvGrpSpPr>
                <p:nvPr/>
              </p:nvGrpSpPr>
              <p:grpSpPr bwMode="auto">
                <a:xfrm>
                  <a:off x="2000232" y="3786190"/>
                  <a:ext cx="609600" cy="609600"/>
                  <a:chOff x="816" y="1872"/>
                  <a:chExt cx="384" cy="384"/>
                </a:xfrm>
              </p:grpSpPr>
              <p:sp>
                <p:nvSpPr>
                  <p:cNvPr id="65539"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40"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41"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42"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83"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84"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85"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86"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87"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9" name="Text Box 30"/>
                <p:cNvSpPr txBox="1">
                  <a:spLocks noChangeArrowheads="1"/>
                </p:cNvSpPr>
                <p:nvPr/>
              </p:nvSpPr>
              <p:spPr bwMode="auto">
                <a:xfrm>
                  <a:off x="2500298" y="3929066"/>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   搜才人事代理产品客户服务流程</a:t>
                  </a:r>
                </a:p>
              </p:txBody>
            </p:sp>
            <p:cxnSp>
              <p:nvCxnSpPr>
                <p:cNvPr id="124" name="直接连接符 123"/>
                <p:cNvCxnSpPr>
                  <a:endCxn id="142" idx="1"/>
                </p:cNvCxnSpPr>
                <p:nvPr/>
              </p:nvCxnSpPr>
              <p:spPr>
                <a:xfrm flipV="1">
                  <a:off x="6429388" y="4113732"/>
                  <a:ext cx="1000367" cy="2806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2" name="矩形 141"/>
                <p:cNvSpPr/>
                <p:nvPr/>
              </p:nvSpPr>
              <p:spPr>
                <a:xfrm>
                  <a:off x="7429755" y="3929066"/>
                  <a:ext cx="928459" cy="369332"/>
                </a:xfrm>
                <a:prstGeom prst="rect">
                  <a:avLst/>
                </a:prstGeom>
              </p:spPr>
              <p:txBody>
                <a:bodyPr wrap="none">
                  <a:spAutoFit/>
                </a:bodyPr>
                <a:lstStyle/>
                <a:p>
                  <a:pPr eaLnBrk="0" hangingPunct="0"/>
                  <a:r>
                    <a:rPr lang="en-US" altLang="zh-CN" b="1" dirty="0" smtClean="0">
                      <a:solidFill>
                        <a:schemeClr val="tx2"/>
                      </a:solidFill>
                    </a:rPr>
                    <a:t>P13-15</a:t>
                  </a:r>
                  <a:endParaRPr lang="en-US" altLang="zh-CN" b="1" dirty="0">
                    <a:solidFill>
                      <a:schemeClr val="tx2"/>
                    </a:solidFill>
                  </a:endParaRPr>
                </a:p>
              </p:txBody>
            </p:sp>
          </p:grpSp>
          <p:sp>
            <p:nvSpPr>
              <p:cNvPr id="10250" name="Text Box 43"/>
              <p:cNvSpPr txBox="1">
                <a:spLocks noChangeArrowheads="1"/>
              </p:cNvSpPr>
              <p:nvPr/>
            </p:nvSpPr>
            <p:spPr bwMode="gray">
              <a:xfrm>
                <a:off x="2071670" y="3357562"/>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5</a:t>
                </a:r>
                <a:endParaRPr lang="en-US" altLang="zh-CN" sz="2400" b="1" dirty="0">
                  <a:solidFill>
                    <a:srgbClr val="000000"/>
                  </a:solidFill>
                </a:endParaRPr>
              </a:p>
            </p:txBody>
          </p:sp>
        </p:grpSp>
        <p:grpSp>
          <p:nvGrpSpPr>
            <p:cNvPr id="17" name="组合 177"/>
            <p:cNvGrpSpPr/>
            <p:nvPr/>
          </p:nvGrpSpPr>
          <p:grpSpPr>
            <a:xfrm>
              <a:off x="1928794" y="4857760"/>
              <a:ext cx="6357982" cy="609600"/>
              <a:chOff x="1928794" y="4857760"/>
              <a:chExt cx="6357982" cy="609600"/>
            </a:xfrm>
          </p:grpSpPr>
          <p:grpSp>
            <p:nvGrpSpPr>
              <p:cNvPr id="18" name="组合 154"/>
              <p:cNvGrpSpPr/>
              <p:nvPr/>
            </p:nvGrpSpPr>
            <p:grpSpPr>
              <a:xfrm>
                <a:off x="1928794" y="4857760"/>
                <a:ext cx="6357982" cy="609600"/>
                <a:chOff x="2000232" y="5534044"/>
                <a:chExt cx="6357982" cy="609600"/>
              </a:xfrm>
            </p:grpSpPr>
            <p:sp>
              <p:nvSpPr>
                <p:cNvPr id="86" name="矩形 85"/>
                <p:cNvSpPr/>
                <p:nvPr/>
              </p:nvSpPr>
              <p:spPr>
                <a:xfrm>
                  <a:off x="2714612" y="5643578"/>
                  <a:ext cx="2765501"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搜才人事代理产品特色</a:t>
                  </a:r>
                  <a:endParaRPr lang="en-US" altLang="ko-KR" sz="2000" b="1" dirty="0" smtClean="0">
                    <a:solidFill>
                      <a:schemeClr val="tx2"/>
                    </a:solidFill>
                  </a:endParaRPr>
                </a:p>
              </p:txBody>
            </p:sp>
            <p:grpSp>
              <p:nvGrpSpPr>
                <p:cNvPr id="19" name="Group 2"/>
                <p:cNvGrpSpPr>
                  <a:grpSpLocks/>
                </p:cNvGrpSpPr>
                <p:nvPr/>
              </p:nvGrpSpPr>
              <p:grpSpPr bwMode="auto">
                <a:xfrm>
                  <a:off x="2000232" y="5534044"/>
                  <a:ext cx="609600" cy="609600"/>
                  <a:chOff x="816" y="1872"/>
                  <a:chExt cx="384" cy="384"/>
                </a:xfrm>
              </p:grpSpPr>
              <p:sp>
                <p:nvSpPr>
                  <p:cNvPr id="102"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03"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04"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5"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6"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7"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8"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9"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10"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22" name="直接连接符 121"/>
                <p:cNvCxnSpPr/>
                <p:nvPr/>
              </p:nvCxnSpPr>
              <p:spPr>
                <a:xfrm>
                  <a:off x="5500694" y="5856304"/>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4" name="矩形 143"/>
                <p:cNvSpPr/>
                <p:nvPr/>
              </p:nvSpPr>
              <p:spPr>
                <a:xfrm>
                  <a:off x="7429755" y="5643578"/>
                  <a:ext cx="928459" cy="369332"/>
                </a:xfrm>
                <a:prstGeom prst="rect">
                  <a:avLst/>
                </a:prstGeom>
              </p:spPr>
              <p:txBody>
                <a:bodyPr wrap="none">
                  <a:spAutoFit/>
                </a:bodyPr>
                <a:lstStyle/>
                <a:p>
                  <a:pPr eaLnBrk="0" hangingPunct="0"/>
                  <a:r>
                    <a:rPr lang="en-US" altLang="zh-CN" b="1" dirty="0" smtClean="0">
                      <a:solidFill>
                        <a:schemeClr val="tx2"/>
                      </a:solidFill>
                    </a:rPr>
                    <a:t>P18-19</a:t>
                  </a:r>
                  <a:endParaRPr lang="en-US" altLang="zh-CN" b="1" dirty="0">
                    <a:solidFill>
                      <a:schemeClr val="tx2"/>
                    </a:solidFill>
                  </a:endParaRPr>
                </a:p>
              </p:txBody>
            </p:sp>
          </p:grpSp>
          <p:sp>
            <p:nvSpPr>
              <p:cNvPr id="111" name="Text Box 56"/>
              <p:cNvSpPr txBox="1">
                <a:spLocks noChangeArrowheads="1"/>
              </p:cNvSpPr>
              <p:nvPr/>
            </p:nvSpPr>
            <p:spPr bwMode="gray">
              <a:xfrm>
                <a:off x="2071670" y="49291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7</a:t>
                </a:r>
                <a:endParaRPr lang="en-US" altLang="zh-CN" sz="2400" b="1" dirty="0">
                  <a:solidFill>
                    <a:srgbClr val="000000"/>
                  </a:solidFill>
                </a:endParaRPr>
              </a:p>
            </p:txBody>
          </p:sp>
        </p:grpSp>
      </p:grpSp>
      <p:grpSp>
        <p:nvGrpSpPr>
          <p:cNvPr id="20" name="组合 162"/>
          <p:cNvGrpSpPr/>
          <p:nvPr/>
        </p:nvGrpSpPr>
        <p:grpSpPr>
          <a:xfrm>
            <a:off x="1500166" y="1285860"/>
            <a:ext cx="6155247" cy="609600"/>
            <a:chOff x="2000232" y="5534044"/>
            <a:chExt cx="6155247" cy="609600"/>
          </a:xfrm>
        </p:grpSpPr>
        <p:sp>
          <p:nvSpPr>
            <p:cNvPr id="164" name="矩形 163"/>
            <p:cNvSpPr/>
            <p:nvPr/>
          </p:nvSpPr>
          <p:spPr>
            <a:xfrm>
              <a:off x="2783496" y="5643578"/>
              <a:ext cx="5371983" cy="400110"/>
            </a:xfrm>
            <a:prstGeom prst="rect">
              <a:avLst/>
            </a:prstGeom>
            <a:noFill/>
          </p:spPr>
          <p:txBody>
            <a:bodyPr wrap="none">
              <a:spAutoFit/>
            </a:bodyPr>
            <a:lstStyle/>
            <a:p>
              <a:pPr eaLnBrk="0" latinLnBrk="1" hangingPunct="0"/>
              <a:r>
                <a:rPr lang="zh-CN" altLang="en-US" sz="2000" b="1" dirty="0" smtClean="0">
                  <a:solidFill>
                    <a:schemeClr val="tx2"/>
                  </a:solidFill>
                </a:rPr>
                <a:t>搜才简介                                                    </a:t>
              </a:r>
              <a:r>
                <a:rPr lang="en-US" altLang="zh-CN" b="1" dirty="0" smtClean="0">
                  <a:solidFill>
                    <a:schemeClr val="tx2"/>
                  </a:solidFill>
                </a:rPr>
                <a:t>P3-5</a:t>
              </a:r>
              <a:endParaRPr lang="en-US" altLang="ko-KR" b="1" dirty="0" smtClean="0">
                <a:solidFill>
                  <a:schemeClr val="tx2"/>
                </a:solidFill>
              </a:endParaRPr>
            </a:p>
          </p:txBody>
        </p:sp>
        <p:grpSp>
          <p:nvGrpSpPr>
            <p:cNvPr id="21" name="Group 2"/>
            <p:cNvGrpSpPr>
              <a:grpSpLocks/>
            </p:cNvGrpSpPr>
            <p:nvPr/>
          </p:nvGrpSpPr>
          <p:grpSpPr bwMode="auto">
            <a:xfrm>
              <a:off x="2000232" y="5534044"/>
              <a:ext cx="609600" cy="609600"/>
              <a:chOff x="816" y="1872"/>
              <a:chExt cx="384" cy="384"/>
            </a:xfrm>
          </p:grpSpPr>
          <p:sp>
            <p:nvSpPr>
              <p:cNvPr id="168"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69"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70"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71"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72"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73"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74"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75"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76"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66" name="直接连接符 165"/>
            <p:cNvCxnSpPr/>
            <p:nvPr/>
          </p:nvCxnSpPr>
          <p:spPr>
            <a:xfrm>
              <a:off x="3967224" y="5819796"/>
              <a:ext cx="3462296"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9" name="Text Box 56"/>
          <p:cNvSpPr txBox="1">
            <a:spLocks noChangeArrowheads="1"/>
          </p:cNvSpPr>
          <p:nvPr/>
        </p:nvSpPr>
        <p:spPr bwMode="gray">
          <a:xfrm>
            <a:off x="1643042" y="13572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1</a:t>
            </a:r>
            <a:endParaRPr lang="en-US" altLang="zh-CN" sz="2400" b="1" dirty="0">
              <a:solidFill>
                <a:srgbClr val="000000"/>
              </a:solidFill>
            </a:endParaRPr>
          </a:p>
        </p:txBody>
      </p:sp>
      <p:sp>
        <p:nvSpPr>
          <p:cNvPr id="115" name="TextBox 114"/>
          <p:cNvSpPr txBox="1"/>
          <p:nvPr/>
        </p:nvSpPr>
        <p:spPr>
          <a:xfrm>
            <a:off x="8001024" y="6286520"/>
            <a:ext cx="1071570" cy="276999"/>
          </a:xfrm>
          <a:prstGeom prst="rect">
            <a:avLst/>
          </a:prstGeom>
          <a:noFill/>
        </p:spPr>
        <p:txBody>
          <a:bodyPr wrap="square" rtlCol="0">
            <a:spAutoFit/>
          </a:bodyPr>
          <a:lstStyle/>
          <a:p>
            <a:r>
              <a:rPr lang="en-US" altLang="zh-CN" sz="1200" dirty="0" smtClean="0"/>
              <a:t>Page4</a:t>
            </a:r>
            <a:endParaRPr lang="zh-CN" alt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928662" y="1214422"/>
          <a:ext cx="7286676" cy="4806456"/>
        </p:xfrm>
        <a:graphic>
          <a:graphicData uri="http://schemas.openxmlformats.org/drawingml/2006/table">
            <a:tbl>
              <a:tblPr/>
              <a:tblGrid>
                <a:gridCol w="748839"/>
                <a:gridCol w="1417728"/>
                <a:gridCol w="911991"/>
                <a:gridCol w="4208118"/>
              </a:tblGrid>
              <a:tr h="661278">
                <a:tc>
                  <a:txBody>
                    <a:bodyPr/>
                    <a:lstStyle/>
                    <a:p>
                      <a:pPr algn="ctr">
                        <a:spcAft>
                          <a:spcPts val="0"/>
                        </a:spcAft>
                      </a:pPr>
                      <a:r>
                        <a:rPr lang="zh-CN" sz="1200" b="1" kern="0" dirty="0">
                          <a:latin typeface="+mn-ea"/>
                          <a:ea typeface="+mn-ea"/>
                          <a:cs typeface="宋体"/>
                        </a:rPr>
                        <a:t>服务类型</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0" dirty="0">
                          <a:latin typeface="+mn-ea"/>
                          <a:ea typeface="+mn-ea"/>
                          <a:cs typeface="宋体"/>
                        </a:rPr>
                        <a:t>产品单项名称</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0" dirty="0">
                          <a:latin typeface="+mn-ea"/>
                          <a:ea typeface="+mn-ea"/>
                          <a:cs typeface="宋体"/>
                        </a:rPr>
                        <a:t>方案名称</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0">
                          <a:latin typeface="+mn-ea"/>
                          <a:ea typeface="+mn-ea"/>
                          <a:cs typeface="宋体"/>
                        </a:rPr>
                        <a:t>服务描述</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639">
                <a:tc rowSpan="9">
                  <a:txBody>
                    <a:bodyPr/>
                    <a:lstStyle/>
                    <a:p>
                      <a:pPr algn="ctr">
                        <a:spcAft>
                          <a:spcPts val="0"/>
                        </a:spcAft>
                      </a:pPr>
                      <a:r>
                        <a:rPr lang="zh-CN" sz="1200" kern="0">
                          <a:latin typeface="+mn-ea"/>
                          <a:ea typeface="+mn-ea"/>
                          <a:cs typeface="宋体"/>
                        </a:rPr>
                        <a:t>必选项</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200" kern="0" dirty="0">
                          <a:latin typeface="+mn-ea"/>
                          <a:ea typeface="+mn-ea"/>
                          <a:cs typeface="宋体"/>
                        </a:rPr>
                        <a:t>员工入离职管理服务</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200" kern="0" dirty="0">
                          <a:latin typeface="+mn-ea"/>
                          <a:ea typeface="+mn-ea"/>
                          <a:cs typeface="宋体"/>
                        </a:rPr>
                        <a:t>标准</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出具</a:t>
                      </a:r>
                      <a:r>
                        <a:rPr lang="zh-CN" sz="1200" kern="0" dirty="0">
                          <a:latin typeface="+mn-ea"/>
                          <a:ea typeface="+mn-ea"/>
                          <a:cs typeface="宋体"/>
                        </a:rPr>
                        <a:t>证明并指导其办理各类人事档案、党团关系等人事、组织、档案关系转接</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326">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办理</a:t>
                      </a:r>
                      <a:r>
                        <a:rPr lang="zh-CN" sz="1200" kern="0" dirty="0">
                          <a:latin typeface="+mn-ea"/>
                          <a:ea typeface="+mn-ea"/>
                          <a:cs typeface="宋体"/>
                        </a:rPr>
                        <a:t>社会保险和住房公积金个人账户的转接并提供相关咨询</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426">
                <a:tc vMerge="1">
                  <a:txBody>
                    <a:bodyPr/>
                    <a:lstStyle/>
                    <a:p>
                      <a:endParaRPr lang="zh-CN" altLang="en-US"/>
                    </a:p>
                  </a:txBody>
                  <a:tcPr/>
                </a:tc>
                <a:tc rowSpan="3">
                  <a:txBody>
                    <a:bodyPr/>
                    <a:lstStyle/>
                    <a:p>
                      <a:pPr algn="ctr">
                        <a:spcAft>
                          <a:spcPts val="0"/>
                        </a:spcAft>
                      </a:pPr>
                      <a:r>
                        <a:rPr lang="zh-CN" sz="1200" kern="0" dirty="0">
                          <a:latin typeface="+mn-ea"/>
                          <a:ea typeface="+mn-ea"/>
                          <a:cs typeface="宋体"/>
                        </a:rPr>
                        <a:t>社会保险代理</a:t>
                      </a:r>
                      <a:r>
                        <a:rPr lang="en-US" sz="1200" kern="0" dirty="0">
                          <a:latin typeface="+mn-ea"/>
                          <a:ea typeface="+mn-ea"/>
                          <a:cs typeface="宋体"/>
                        </a:rPr>
                        <a:t>-</a:t>
                      </a:r>
                      <a:r>
                        <a:rPr lang="zh-CN" sz="1200" kern="0" dirty="0">
                          <a:latin typeface="+mn-ea"/>
                          <a:ea typeface="+mn-ea"/>
                          <a:cs typeface="宋体"/>
                        </a:rPr>
                        <a:t>大户五险</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1200" kern="0">
                          <a:latin typeface="+mn-ea"/>
                          <a:ea typeface="+mn-ea"/>
                          <a:cs typeface="宋体"/>
                        </a:rPr>
                        <a:t>标准</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建立</a:t>
                      </a:r>
                      <a:r>
                        <a:rPr lang="zh-CN" sz="1200" kern="0" dirty="0">
                          <a:latin typeface="+mn-ea"/>
                          <a:ea typeface="+mn-ea"/>
                          <a:cs typeface="宋体"/>
                        </a:rPr>
                        <a:t>和接续社保账户，转入相应保险</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426">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申报</a:t>
                      </a:r>
                      <a:r>
                        <a:rPr lang="zh-CN" sz="1200" kern="0" dirty="0">
                          <a:latin typeface="+mn-ea"/>
                          <a:ea typeface="+mn-ea"/>
                          <a:cs typeface="宋体"/>
                        </a:rPr>
                        <a:t>及缴纳养老、工伤、失业、医疗、生育保险</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404">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办理</a:t>
                      </a:r>
                      <a:r>
                        <a:rPr lang="zh-CN" sz="1200" kern="0" dirty="0">
                          <a:latin typeface="+mn-ea"/>
                          <a:ea typeface="+mn-ea"/>
                          <a:cs typeface="宋体"/>
                        </a:rPr>
                        <a:t>工伤申报、失业金申领手续、提供医疗保险与生育保险的报销服务</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vMerge="1">
                  <a:txBody>
                    <a:bodyPr/>
                    <a:lstStyle/>
                    <a:p>
                      <a:endParaRPr lang="zh-CN" altLang="en-US"/>
                    </a:p>
                  </a:txBody>
                  <a:tcPr/>
                </a:tc>
                <a:tc rowSpan="3">
                  <a:txBody>
                    <a:bodyPr/>
                    <a:lstStyle/>
                    <a:p>
                      <a:pPr algn="ctr">
                        <a:spcAft>
                          <a:spcPts val="0"/>
                        </a:spcAft>
                      </a:pPr>
                      <a:r>
                        <a:rPr lang="zh-CN" sz="1200" kern="0">
                          <a:latin typeface="+mn-ea"/>
                          <a:ea typeface="+mn-ea"/>
                          <a:cs typeface="宋体"/>
                        </a:rPr>
                        <a:t>住房公积金代理</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1200" kern="0">
                          <a:latin typeface="+mn-ea"/>
                          <a:ea typeface="+mn-ea"/>
                          <a:cs typeface="宋体"/>
                        </a:rPr>
                        <a:t>标准</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建立</a:t>
                      </a:r>
                      <a:r>
                        <a:rPr lang="zh-CN" sz="1200" kern="0" dirty="0">
                          <a:latin typeface="+mn-ea"/>
                          <a:ea typeface="+mn-ea"/>
                          <a:cs typeface="宋体"/>
                        </a:rPr>
                        <a:t>和接续公积金账户，转移原公积金额度</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64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申报</a:t>
                      </a:r>
                      <a:r>
                        <a:rPr lang="zh-CN" sz="1200" kern="0" dirty="0">
                          <a:latin typeface="+mn-ea"/>
                          <a:ea typeface="+mn-ea"/>
                          <a:cs typeface="宋体"/>
                        </a:rPr>
                        <a:t>及缴纳石家庄市公积金</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606">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办理</a:t>
                      </a:r>
                      <a:r>
                        <a:rPr lang="zh-CN" sz="1200" kern="0" dirty="0">
                          <a:latin typeface="+mn-ea"/>
                          <a:ea typeface="+mn-ea"/>
                          <a:cs typeface="宋体"/>
                        </a:rPr>
                        <a:t>公积金提取、出具公积金贷款证明</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485">
                <a:tc vMerge="1">
                  <a:txBody>
                    <a:bodyPr/>
                    <a:lstStyle/>
                    <a:p>
                      <a:endParaRPr lang="zh-CN" altLang="en-US"/>
                    </a:p>
                  </a:txBody>
                  <a:tcPr/>
                </a:tc>
                <a:tc>
                  <a:txBody>
                    <a:bodyPr/>
                    <a:lstStyle/>
                    <a:p>
                      <a:pPr algn="ctr">
                        <a:spcAft>
                          <a:spcPts val="0"/>
                        </a:spcAft>
                      </a:pPr>
                      <a:r>
                        <a:rPr lang="zh-CN" sz="1200" kern="0">
                          <a:latin typeface="+mn-ea"/>
                          <a:ea typeface="+mn-ea"/>
                          <a:cs typeface="宋体"/>
                        </a:rPr>
                        <a:t>社保专项事务处理</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kern="0">
                          <a:latin typeface="+mn-ea"/>
                          <a:ea typeface="+mn-ea"/>
                          <a:cs typeface="宋体"/>
                        </a:rPr>
                        <a:t>标准</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a:t>
                      </a:r>
                      <a:r>
                        <a:rPr lang="zh-CN" sz="1200" kern="0" dirty="0" smtClean="0">
                          <a:latin typeface="+mn-ea"/>
                          <a:ea typeface="+mn-ea"/>
                          <a:cs typeface="宋体"/>
                        </a:rPr>
                        <a:t>提供</a:t>
                      </a:r>
                      <a:r>
                        <a:rPr lang="zh-CN" sz="1200" kern="0" dirty="0">
                          <a:latin typeface="+mn-ea"/>
                          <a:ea typeface="+mn-ea"/>
                          <a:cs typeface="宋体"/>
                        </a:rPr>
                        <a:t>社保政策的解答、相关社保纠纷的处理意见</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rowSpan="3">
                  <a:txBody>
                    <a:bodyPr/>
                    <a:lstStyle/>
                    <a:p>
                      <a:pPr algn="ctr">
                        <a:spcAft>
                          <a:spcPts val="0"/>
                        </a:spcAft>
                      </a:pPr>
                      <a:r>
                        <a:rPr lang="zh-CN" sz="1200" kern="0">
                          <a:latin typeface="+mn-ea"/>
                          <a:ea typeface="+mn-ea"/>
                          <a:cs typeface="宋体"/>
                        </a:rPr>
                        <a:t>增值服务项</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1200" kern="0">
                          <a:latin typeface="+mn-ea"/>
                          <a:ea typeface="+mn-ea"/>
                          <a:cs typeface="宋体"/>
                        </a:rPr>
                        <a:t>人事档案管理服务——基础档案管理</a:t>
                      </a:r>
                      <a:endParaRPr lang="zh-CN" sz="1200" kern="10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1200" kern="0" dirty="0">
                          <a:latin typeface="+mn-ea"/>
                          <a:ea typeface="+mn-ea"/>
                          <a:cs typeface="宋体"/>
                        </a:rPr>
                        <a:t>标准</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200" kern="0" dirty="0">
                          <a:latin typeface="+mn-ea"/>
                          <a:ea typeface="+mn-ea"/>
                          <a:cs typeface="宋体"/>
                        </a:rPr>
                        <a:t>接收</a:t>
                      </a:r>
                      <a:r>
                        <a:rPr lang="zh-CN" sz="1200" kern="0" dirty="0" smtClean="0">
                          <a:latin typeface="+mn-ea"/>
                          <a:ea typeface="+mn-ea"/>
                          <a:cs typeface="宋体"/>
                        </a:rPr>
                        <a:t>办理</a:t>
                      </a:r>
                      <a:r>
                        <a:rPr lang="zh-CN" altLang="en-US" sz="1200" kern="0" dirty="0" smtClean="0">
                          <a:latin typeface="+mn-ea"/>
                          <a:ea typeface="+mn-ea"/>
                          <a:cs typeface="宋体"/>
                        </a:rPr>
                        <a:t>您的员工</a:t>
                      </a:r>
                      <a:r>
                        <a:rPr lang="zh-CN" sz="1200" kern="0" dirty="0" smtClean="0">
                          <a:latin typeface="+mn-ea"/>
                          <a:ea typeface="+mn-ea"/>
                          <a:cs typeface="宋体"/>
                        </a:rPr>
                        <a:t>转移</a:t>
                      </a:r>
                      <a:r>
                        <a:rPr lang="zh-CN" sz="1200" kern="0" dirty="0">
                          <a:latin typeface="+mn-ea"/>
                          <a:ea typeface="+mn-ea"/>
                          <a:cs typeface="宋体"/>
                        </a:rPr>
                        <a:t>过来的人事档案、党团关系</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516">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1200" kern="0" dirty="0" smtClean="0">
                          <a:latin typeface="+mn-ea"/>
                          <a:ea typeface="+mn-ea"/>
                          <a:cs typeface="宋体"/>
                        </a:rPr>
                        <a:t>为</a:t>
                      </a:r>
                      <a:r>
                        <a:rPr lang="zh-CN" altLang="en-US" sz="1200" kern="0" dirty="0" smtClean="0">
                          <a:latin typeface="+mn-ea"/>
                          <a:ea typeface="+mn-ea"/>
                          <a:cs typeface="宋体"/>
                        </a:rPr>
                        <a:t>您的员工</a:t>
                      </a:r>
                      <a:r>
                        <a:rPr lang="zh-CN" sz="1200" kern="0" dirty="0" smtClean="0">
                          <a:latin typeface="+mn-ea"/>
                          <a:ea typeface="+mn-ea"/>
                          <a:cs typeface="宋体"/>
                        </a:rPr>
                        <a:t>整理</a:t>
                      </a:r>
                      <a:r>
                        <a:rPr lang="zh-CN" sz="1200" kern="0" dirty="0">
                          <a:latin typeface="+mn-ea"/>
                          <a:ea typeface="+mn-ea"/>
                          <a:cs typeface="宋体"/>
                        </a:rPr>
                        <a:t>、增加档案资料，按政策要求提供转正定级、调资等服务</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77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1200" kern="0" dirty="0">
                          <a:latin typeface="+mn-ea"/>
                          <a:ea typeface="+mn-ea"/>
                          <a:cs typeface="宋体"/>
                        </a:rPr>
                        <a:t>出具以档案为基础的相关证明等档案相关服务</a:t>
                      </a:r>
                      <a:endParaRPr lang="zh-CN" sz="1200" kern="100" dirty="0">
                        <a:latin typeface="+mn-ea"/>
                        <a:ea typeface="+mn-ea"/>
                        <a:cs typeface="Times New Roman"/>
                      </a:endParaRPr>
                    </a:p>
                  </a:txBody>
                  <a:tcPr marL="54427" marR="54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55"/>
          <p:cNvSpPr txBox="1"/>
          <p:nvPr/>
        </p:nvSpPr>
        <p:spPr>
          <a:xfrm>
            <a:off x="4071934" y="895633"/>
            <a:ext cx="1571636" cy="461665"/>
          </a:xfrm>
          <a:prstGeom prst="rect">
            <a:avLst/>
          </a:prstGeom>
          <a:noFill/>
        </p:spPr>
        <p:txBody>
          <a:bodyPr wrap="square" rtlCol="0">
            <a:spAutoFit/>
          </a:bodyPr>
          <a:lstStyle/>
          <a:p>
            <a:r>
              <a:rPr lang="zh-CN" altLang="en-US" sz="2400" b="1" dirty="0" smtClean="0">
                <a:latin typeface="+mn-ea"/>
                <a:ea typeface="+mn-ea"/>
              </a:rPr>
              <a:t>目</a:t>
            </a:r>
            <a:r>
              <a:rPr lang="en-US" altLang="zh-CN" sz="2400" b="1" dirty="0" smtClean="0">
                <a:latin typeface="+mn-ea"/>
                <a:ea typeface="+mn-ea"/>
              </a:rPr>
              <a:t>    </a:t>
            </a:r>
            <a:r>
              <a:rPr lang="zh-CN" altLang="en-US" sz="2400" b="1" dirty="0" smtClean="0">
                <a:latin typeface="+mn-ea"/>
                <a:ea typeface="+mn-ea"/>
              </a:rPr>
              <a:t>录</a:t>
            </a:r>
            <a:endParaRPr lang="zh-CN" altLang="en-US" sz="2400" b="1" dirty="0">
              <a:latin typeface="+mn-ea"/>
              <a:ea typeface="+mn-ea"/>
            </a:endParaRPr>
          </a:p>
        </p:txBody>
      </p:sp>
      <p:grpSp>
        <p:nvGrpSpPr>
          <p:cNvPr id="2" name="组合 179"/>
          <p:cNvGrpSpPr/>
          <p:nvPr/>
        </p:nvGrpSpPr>
        <p:grpSpPr>
          <a:xfrm>
            <a:off x="1500166" y="1962144"/>
            <a:ext cx="6429420" cy="4110062"/>
            <a:chOff x="1928794" y="1357298"/>
            <a:chExt cx="6429420" cy="4110062"/>
          </a:xfrm>
        </p:grpSpPr>
        <p:grpSp>
          <p:nvGrpSpPr>
            <p:cNvPr id="3" name="组合 150"/>
            <p:cNvGrpSpPr/>
            <p:nvPr/>
          </p:nvGrpSpPr>
          <p:grpSpPr>
            <a:xfrm>
              <a:off x="1933575" y="2033582"/>
              <a:ext cx="6353201" cy="609600"/>
              <a:chOff x="2005013" y="2028809"/>
              <a:chExt cx="6353201" cy="609600"/>
            </a:xfrm>
          </p:grpSpPr>
          <p:grpSp>
            <p:nvGrpSpPr>
              <p:cNvPr id="4" name="Group 12"/>
              <p:cNvGrpSpPr>
                <a:grpSpLocks/>
              </p:cNvGrpSpPr>
              <p:nvPr/>
            </p:nvGrpSpPr>
            <p:grpSpPr bwMode="auto">
              <a:xfrm>
                <a:off x="2005013" y="2028809"/>
                <a:ext cx="609600" cy="609600"/>
                <a:chOff x="816" y="1872"/>
                <a:chExt cx="384" cy="384"/>
              </a:xfrm>
            </p:grpSpPr>
            <p:sp>
              <p:nvSpPr>
                <p:cNvPr id="65549" name="Oval 1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50" name="Oval 1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51" name="Oval 1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52" name="Oval 1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92" name="Oval 1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93" name="Oval 1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94" name="Oval 1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95" name="Oval 2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96" name="Oval 2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5" name="Text Box 26"/>
              <p:cNvSpPr txBox="1">
                <a:spLocks noChangeArrowheads="1"/>
              </p:cNvSpPr>
              <p:nvPr/>
            </p:nvSpPr>
            <p:spPr bwMode="auto">
              <a:xfrm>
                <a:off x="2743200" y="2133519"/>
                <a:ext cx="5615014"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搜才人事代理产品应用背景                       </a:t>
                </a:r>
                <a:r>
                  <a:rPr lang="en-US" altLang="zh-CN" b="1" dirty="0" smtClean="0">
                    <a:solidFill>
                      <a:schemeClr val="tx2"/>
                    </a:solidFill>
                  </a:rPr>
                  <a:t>P9-10</a:t>
                </a:r>
              </a:p>
            </p:txBody>
          </p:sp>
          <p:sp>
            <p:nvSpPr>
              <p:cNvPr id="10246" name="Text Box 42"/>
              <p:cNvSpPr txBox="1">
                <a:spLocks noChangeArrowheads="1"/>
              </p:cNvSpPr>
              <p:nvPr/>
            </p:nvSpPr>
            <p:spPr bwMode="gray">
              <a:xfrm>
                <a:off x="2133600" y="2112946"/>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3</a:t>
                </a:r>
                <a:endParaRPr lang="en-US" altLang="zh-CN" sz="2400" b="1" dirty="0">
                  <a:solidFill>
                    <a:srgbClr val="000000"/>
                  </a:solidFill>
                </a:endParaRPr>
              </a:p>
            </p:txBody>
          </p:sp>
          <p:cxnSp>
            <p:nvCxnSpPr>
              <p:cNvPr id="121" name="直接连接符 120"/>
              <p:cNvCxnSpPr/>
              <p:nvPr/>
            </p:nvCxnSpPr>
            <p:spPr>
              <a:xfrm>
                <a:off x="6000760" y="2319315"/>
                <a:ext cx="1357322"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矩形 139"/>
              <p:cNvSpPr/>
              <p:nvPr/>
            </p:nvSpPr>
            <p:spPr>
              <a:xfrm>
                <a:off x="7415119" y="2105001"/>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5" name="组合 151"/>
            <p:cNvGrpSpPr/>
            <p:nvPr/>
          </p:nvGrpSpPr>
          <p:grpSpPr>
            <a:xfrm>
              <a:off x="1928794" y="2747962"/>
              <a:ext cx="6429420" cy="609600"/>
              <a:chOff x="2000232" y="2857496"/>
              <a:chExt cx="6429420" cy="609600"/>
            </a:xfrm>
          </p:grpSpPr>
          <p:sp>
            <p:nvSpPr>
              <p:cNvPr id="10252" name="Text Box 28"/>
              <p:cNvSpPr txBox="1">
                <a:spLocks noChangeArrowheads="1"/>
              </p:cNvSpPr>
              <p:nvPr/>
            </p:nvSpPr>
            <p:spPr bwMode="auto">
              <a:xfrm>
                <a:off x="2743200" y="2962206"/>
                <a:ext cx="5686452"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搜才人事代理产品服务内容                       </a:t>
                </a:r>
                <a:r>
                  <a:rPr lang="en-US" altLang="zh-CN" b="1" dirty="0" smtClean="0">
                    <a:solidFill>
                      <a:schemeClr val="tx2"/>
                    </a:solidFill>
                  </a:rPr>
                  <a:t>P11-12</a:t>
                </a:r>
              </a:p>
            </p:txBody>
          </p:sp>
          <p:grpSp>
            <p:nvGrpSpPr>
              <p:cNvPr id="6" name="组合 69"/>
              <p:cNvGrpSpPr/>
              <p:nvPr/>
            </p:nvGrpSpPr>
            <p:grpSpPr>
              <a:xfrm>
                <a:off x="2000232" y="2857496"/>
                <a:ext cx="609600" cy="609600"/>
                <a:chOff x="2022475" y="2911459"/>
                <a:chExt cx="609600" cy="609600"/>
              </a:xfrm>
            </p:grpSpPr>
            <p:grpSp>
              <p:nvGrpSpPr>
                <p:cNvPr id="7" name="Group 57"/>
                <p:cNvGrpSpPr>
                  <a:grpSpLocks/>
                </p:cNvGrpSpPr>
                <p:nvPr/>
              </p:nvGrpSpPr>
              <p:grpSpPr bwMode="auto">
                <a:xfrm>
                  <a:off x="2022475" y="2911459"/>
                  <a:ext cx="609600" cy="609600"/>
                  <a:chOff x="1274" y="2437"/>
                  <a:chExt cx="384" cy="384"/>
                </a:xfrm>
              </p:grpSpPr>
              <p:sp>
                <p:nvSpPr>
                  <p:cNvPr id="10269"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70"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84"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85"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86"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74"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75"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76"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77"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78"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5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4</a:t>
                  </a:r>
                  <a:endParaRPr lang="en-US" altLang="zh-CN" sz="2400" b="1" dirty="0">
                    <a:solidFill>
                      <a:srgbClr val="000000"/>
                    </a:solidFill>
                  </a:endParaRPr>
                </a:p>
              </p:txBody>
            </p:sp>
          </p:grpSp>
          <p:cxnSp>
            <p:nvCxnSpPr>
              <p:cNvPr id="125" name="直接连接符 124"/>
              <p:cNvCxnSpPr/>
              <p:nvPr/>
            </p:nvCxnSpPr>
            <p:spPr>
              <a:xfrm>
                <a:off x="5929322" y="3148002"/>
                <a:ext cx="164307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1" name="矩形 140"/>
              <p:cNvSpPr/>
              <p:nvPr/>
            </p:nvSpPr>
            <p:spPr>
              <a:xfrm>
                <a:off x="7429520" y="2933688"/>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8" name="组合 153"/>
            <p:cNvGrpSpPr/>
            <p:nvPr/>
          </p:nvGrpSpPr>
          <p:grpSpPr>
            <a:xfrm>
              <a:off x="1928797" y="4143380"/>
              <a:ext cx="6357744" cy="609600"/>
              <a:chOff x="2000235" y="4786322"/>
              <a:chExt cx="6357744" cy="609600"/>
            </a:xfrm>
          </p:grpSpPr>
          <p:grpSp>
            <p:nvGrpSpPr>
              <p:cNvPr id="9" name="组合 70"/>
              <p:cNvGrpSpPr/>
              <p:nvPr/>
            </p:nvGrpSpPr>
            <p:grpSpPr>
              <a:xfrm>
                <a:off x="2000235" y="4786322"/>
                <a:ext cx="609601" cy="609600"/>
                <a:chOff x="2022478" y="2911459"/>
                <a:chExt cx="609601" cy="609600"/>
              </a:xfrm>
            </p:grpSpPr>
            <p:grpSp>
              <p:nvGrpSpPr>
                <p:cNvPr id="10" name="Group 57"/>
                <p:cNvGrpSpPr>
                  <a:grpSpLocks/>
                </p:cNvGrpSpPr>
                <p:nvPr/>
              </p:nvGrpSpPr>
              <p:grpSpPr bwMode="auto">
                <a:xfrm>
                  <a:off x="2022478" y="2911459"/>
                  <a:ext cx="609601" cy="609600"/>
                  <a:chOff x="1274" y="2437"/>
                  <a:chExt cx="384" cy="384"/>
                </a:xfrm>
              </p:grpSpPr>
              <p:sp>
                <p:nvSpPr>
                  <p:cNvPr id="75"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76"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77"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78"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79"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80"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81"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82"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83"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84"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7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6</a:t>
                  </a:r>
                  <a:endParaRPr lang="en-US" altLang="zh-CN" sz="2400" b="1" dirty="0">
                    <a:solidFill>
                      <a:srgbClr val="000000"/>
                    </a:solidFill>
                  </a:endParaRPr>
                </a:p>
              </p:txBody>
            </p:sp>
          </p:grpSp>
          <p:sp>
            <p:nvSpPr>
              <p:cNvPr id="85" name="矩形 84"/>
              <p:cNvSpPr/>
              <p:nvPr/>
            </p:nvSpPr>
            <p:spPr>
              <a:xfrm>
                <a:off x="2714612" y="4929198"/>
                <a:ext cx="4572085"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搜才人事代理产品客户获取的服务价值</a:t>
                </a:r>
                <a:endParaRPr lang="en-US" altLang="ko-KR" sz="2000" b="1" dirty="0" smtClean="0">
                  <a:solidFill>
                    <a:schemeClr val="tx2"/>
                  </a:solidFill>
                </a:endParaRPr>
              </a:p>
            </p:txBody>
          </p:sp>
          <p:cxnSp>
            <p:nvCxnSpPr>
              <p:cNvPr id="123" name="直接连接符 122"/>
              <p:cNvCxnSpPr/>
              <p:nvPr/>
            </p:nvCxnSpPr>
            <p:spPr>
              <a:xfrm>
                <a:off x="7143768" y="5141924"/>
                <a:ext cx="35719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7429520" y="4929198"/>
                <a:ext cx="928459" cy="369332"/>
              </a:xfrm>
              <a:prstGeom prst="rect">
                <a:avLst/>
              </a:prstGeom>
            </p:spPr>
            <p:txBody>
              <a:bodyPr wrap="none">
                <a:spAutoFit/>
              </a:bodyPr>
              <a:lstStyle/>
              <a:p>
                <a:pPr eaLnBrk="0" hangingPunct="0"/>
                <a:r>
                  <a:rPr lang="en-US" altLang="zh-CN" b="1" dirty="0" smtClean="0">
                    <a:solidFill>
                      <a:schemeClr val="tx2"/>
                    </a:solidFill>
                  </a:rPr>
                  <a:t>P16-17</a:t>
                </a:r>
                <a:endParaRPr lang="en-US" altLang="zh-CN" b="1" dirty="0">
                  <a:solidFill>
                    <a:schemeClr val="tx2"/>
                  </a:solidFill>
                </a:endParaRPr>
              </a:p>
            </p:txBody>
          </p:sp>
        </p:grpSp>
        <p:grpSp>
          <p:nvGrpSpPr>
            <p:cNvPr id="11" name="组合 157"/>
            <p:cNvGrpSpPr/>
            <p:nvPr/>
          </p:nvGrpSpPr>
          <p:grpSpPr>
            <a:xfrm>
              <a:off x="1931987" y="1357298"/>
              <a:ext cx="6211913" cy="609600"/>
              <a:chOff x="2003425" y="1214422"/>
              <a:chExt cx="6211913" cy="609600"/>
            </a:xfrm>
          </p:grpSpPr>
          <p:grpSp>
            <p:nvGrpSpPr>
              <p:cNvPr id="12" name="组合 156"/>
              <p:cNvGrpSpPr/>
              <p:nvPr/>
            </p:nvGrpSpPr>
            <p:grpSpPr>
              <a:xfrm>
                <a:off x="2003425" y="1214422"/>
                <a:ext cx="6211913" cy="609600"/>
                <a:chOff x="2003425" y="1176321"/>
                <a:chExt cx="6211913" cy="609600"/>
              </a:xfrm>
            </p:grpSpPr>
            <p:sp>
              <p:nvSpPr>
                <p:cNvPr id="10256" name="Text Box 24"/>
                <p:cNvSpPr txBox="1">
                  <a:spLocks noChangeArrowheads="1"/>
                </p:cNvSpPr>
                <p:nvPr/>
              </p:nvSpPr>
              <p:spPr bwMode="auto">
                <a:xfrm>
                  <a:off x="2743200" y="1257288"/>
                  <a:ext cx="5472138"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搜才人事代理业务简介                               </a:t>
                  </a:r>
                  <a:r>
                    <a:rPr lang="en-US" altLang="zh-CN" b="1" dirty="0" smtClean="0">
                      <a:solidFill>
                        <a:schemeClr val="tx2"/>
                      </a:solidFill>
                    </a:rPr>
                    <a:t>P6-8</a:t>
                  </a:r>
                  <a:endParaRPr lang="en-US" altLang="zh-CN" b="1" dirty="0">
                    <a:solidFill>
                      <a:schemeClr val="tx2"/>
                    </a:solidFill>
                  </a:endParaRPr>
                </a:p>
              </p:txBody>
            </p:sp>
            <p:grpSp>
              <p:nvGrpSpPr>
                <p:cNvPr id="13" name="Group 58"/>
                <p:cNvGrpSpPr>
                  <a:grpSpLocks/>
                </p:cNvGrpSpPr>
                <p:nvPr/>
              </p:nvGrpSpPr>
              <p:grpSpPr bwMode="auto">
                <a:xfrm>
                  <a:off x="2003425" y="1176321"/>
                  <a:ext cx="609600" cy="609600"/>
                  <a:chOff x="1274" y="2437"/>
                  <a:chExt cx="384" cy="384"/>
                </a:xfrm>
              </p:grpSpPr>
              <p:sp>
                <p:nvSpPr>
                  <p:cNvPr id="10259" name="Text Box 59"/>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60" name="Oval 60"/>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97" name="Oval 61"/>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98" name="Oval 62"/>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99" name="Oval 63"/>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64" name="Oval 64"/>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65" name="Oval 65"/>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66" name="Oval 66"/>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67" name="Oval 67"/>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68" name="Oval 68"/>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19" name="直接连接符 118"/>
                <p:cNvCxnSpPr/>
                <p:nvPr/>
              </p:nvCxnSpPr>
              <p:spPr>
                <a:xfrm>
                  <a:off x="5500694" y="1428731"/>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258" name="Text Box 69"/>
              <p:cNvSpPr txBox="1">
                <a:spLocks noChangeArrowheads="1"/>
              </p:cNvSpPr>
              <p:nvPr/>
            </p:nvSpPr>
            <p:spPr bwMode="gray">
              <a:xfrm>
                <a:off x="2128838" y="1269984"/>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2</a:t>
                </a:r>
                <a:endParaRPr lang="en-US" altLang="zh-CN" sz="2400" b="1" dirty="0">
                  <a:solidFill>
                    <a:srgbClr val="000000"/>
                  </a:solidFill>
                </a:endParaRPr>
              </a:p>
            </p:txBody>
          </p:sp>
        </p:grpSp>
        <p:grpSp>
          <p:nvGrpSpPr>
            <p:cNvPr id="14" name="组合 176"/>
            <p:cNvGrpSpPr/>
            <p:nvPr/>
          </p:nvGrpSpPr>
          <p:grpSpPr>
            <a:xfrm>
              <a:off x="1928794" y="3462342"/>
              <a:ext cx="6357982" cy="609600"/>
              <a:chOff x="1928794" y="3286124"/>
              <a:chExt cx="6357982" cy="609600"/>
            </a:xfrm>
          </p:grpSpPr>
          <p:grpSp>
            <p:nvGrpSpPr>
              <p:cNvPr id="15" name="组合 152"/>
              <p:cNvGrpSpPr/>
              <p:nvPr/>
            </p:nvGrpSpPr>
            <p:grpSpPr>
              <a:xfrm>
                <a:off x="1928794" y="3286124"/>
                <a:ext cx="6357982" cy="609600"/>
                <a:chOff x="2000232" y="3786190"/>
                <a:chExt cx="6357982" cy="609600"/>
              </a:xfrm>
            </p:grpSpPr>
            <p:grpSp>
              <p:nvGrpSpPr>
                <p:cNvPr id="16" name="Group 2"/>
                <p:cNvGrpSpPr>
                  <a:grpSpLocks/>
                </p:cNvGrpSpPr>
                <p:nvPr/>
              </p:nvGrpSpPr>
              <p:grpSpPr bwMode="auto">
                <a:xfrm>
                  <a:off x="2000232" y="3786190"/>
                  <a:ext cx="609600" cy="609600"/>
                  <a:chOff x="816" y="1872"/>
                  <a:chExt cx="384" cy="384"/>
                </a:xfrm>
              </p:grpSpPr>
              <p:sp>
                <p:nvSpPr>
                  <p:cNvPr id="65539"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40"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41"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42"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83"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84"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85"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86"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87"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9" name="Text Box 30"/>
                <p:cNvSpPr txBox="1">
                  <a:spLocks noChangeArrowheads="1"/>
                </p:cNvSpPr>
                <p:nvPr/>
              </p:nvSpPr>
              <p:spPr bwMode="auto">
                <a:xfrm>
                  <a:off x="2714612" y="3929066"/>
                  <a:ext cx="5643602" cy="400110"/>
                </a:xfrm>
                <a:prstGeom prst="rect">
                  <a:avLst/>
                </a:prstGeom>
                <a:solidFill>
                  <a:schemeClr val="tx1">
                    <a:lumMod val="65000"/>
                    <a:lumOff val="35000"/>
                  </a:schemeClr>
                </a:solid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搜才人事代理产品客户服务流程                </a:t>
                  </a:r>
                  <a:r>
                    <a:rPr lang="en-US" altLang="zh-CN" b="1" dirty="0" smtClean="0">
                      <a:solidFill>
                        <a:schemeClr val="tx2"/>
                      </a:solidFill>
                    </a:rPr>
                    <a:t>P13-15</a:t>
                  </a:r>
                </a:p>
              </p:txBody>
            </p:sp>
            <p:sp>
              <p:nvSpPr>
                <p:cNvPr id="142" name="矩形 141"/>
                <p:cNvSpPr/>
                <p:nvPr/>
              </p:nvSpPr>
              <p:spPr>
                <a:xfrm>
                  <a:off x="7429755" y="3929066"/>
                  <a:ext cx="184731" cy="369332"/>
                </a:xfrm>
                <a:prstGeom prst="rect">
                  <a:avLst/>
                </a:prstGeom>
              </p:spPr>
              <p:txBody>
                <a:bodyPr wrap="none">
                  <a:spAutoFit/>
                </a:bodyPr>
                <a:lstStyle/>
                <a:p>
                  <a:pPr eaLnBrk="0" hangingPunct="0"/>
                  <a:endParaRPr lang="en-US" altLang="zh-CN" b="1" dirty="0">
                    <a:solidFill>
                      <a:schemeClr val="tx2"/>
                    </a:solidFill>
                  </a:endParaRPr>
                </a:p>
              </p:txBody>
            </p:sp>
          </p:grpSp>
          <p:sp>
            <p:nvSpPr>
              <p:cNvPr id="10250" name="Text Box 43"/>
              <p:cNvSpPr txBox="1">
                <a:spLocks noChangeArrowheads="1"/>
              </p:cNvSpPr>
              <p:nvPr/>
            </p:nvSpPr>
            <p:spPr bwMode="gray">
              <a:xfrm>
                <a:off x="2071670" y="3357562"/>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5</a:t>
                </a:r>
                <a:endParaRPr lang="en-US" altLang="zh-CN" sz="2400" b="1" dirty="0">
                  <a:solidFill>
                    <a:srgbClr val="000000"/>
                  </a:solidFill>
                </a:endParaRPr>
              </a:p>
            </p:txBody>
          </p:sp>
        </p:grpSp>
        <p:grpSp>
          <p:nvGrpSpPr>
            <p:cNvPr id="17" name="组合 177"/>
            <p:cNvGrpSpPr/>
            <p:nvPr/>
          </p:nvGrpSpPr>
          <p:grpSpPr>
            <a:xfrm>
              <a:off x="1928794" y="4857760"/>
              <a:ext cx="6357982" cy="609600"/>
              <a:chOff x="1928794" y="4857760"/>
              <a:chExt cx="6357982" cy="609600"/>
            </a:xfrm>
          </p:grpSpPr>
          <p:grpSp>
            <p:nvGrpSpPr>
              <p:cNvPr id="18" name="组合 154"/>
              <p:cNvGrpSpPr/>
              <p:nvPr/>
            </p:nvGrpSpPr>
            <p:grpSpPr>
              <a:xfrm>
                <a:off x="1928794" y="4857760"/>
                <a:ext cx="6357982" cy="609600"/>
                <a:chOff x="2000232" y="5534044"/>
                <a:chExt cx="6357982" cy="609600"/>
              </a:xfrm>
            </p:grpSpPr>
            <p:sp>
              <p:nvSpPr>
                <p:cNvPr id="86" name="矩形 85"/>
                <p:cNvSpPr/>
                <p:nvPr/>
              </p:nvSpPr>
              <p:spPr>
                <a:xfrm>
                  <a:off x="2714612" y="5643578"/>
                  <a:ext cx="2765501"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搜才人事代理产品特色</a:t>
                  </a:r>
                  <a:endParaRPr lang="en-US" altLang="ko-KR" sz="2000" b="1" dirty="0" smtClean="0">
                    <a:solidFill>
                      <a:schemeClr val="tx2"/>
                    </a:solidFill>
                  </a:endParaRPr>
                </a:p>
              </p:txBody>
            </p:sp>
            <p:grpSp>
              <p:nvGrpSpPr>
                <p:cNvPr id="19" name="Group 2"/>
                <p:cNvGrpSpPr>
                  <a:grpSpLocks/>
                </p:cNvGrpSpPr>
                <p:nvPr/>
              </p:nvGrpSpPr>
              <p:grpSpPr bwMode="auto">
                <a:xfrm>
                  <a:off x="2000232" y="5534044"/>
                  <a:ext cx="609600" cy="609600"/>
                  <a:chOff x="816" y="1872"/>
                  <a:chExt cx="384" cy="384"/>
                </a:xfrm>
              </p:grpSpPr>
              <p:sp>
                <p:nvSpPr>
                  <p:cNvPr id="102"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03"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04"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5"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6"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7"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8"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9"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10"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22" name="直接连接符 121"/>
                <p:cNvCxnSpPr/>
                <p:nvPr/>
              </p:nvCxnSpPr>
              <p:spPr>
                <a:xfrm>
                  <a:off x="5500694" y="5856304"/>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4" name="矩形 143"/>
                <p:cNvSpPr/>
                <p:nvPr/>
              </p:nvSpPr>
              <p:spPr>
                <a:xfrm>
                  <a:off x="7429755" y="5643578"/>
                  <a:ext cx="928459" cy="369332"/>
                </a:xfrm>
                <a:prstGeom prst="rect">
                  <a:avLst/>
                </a:prstGeom>
              </p:spPr>
              <p:txBody>
                <a:bodyPr wrap="none">
                  <a:spAutoFit/>
                </a:bodyPr>
                <a:lstStyle/>
                <a:p>
                  <a:pPr eaLnBrk="0" hangingPunct="0"/>
                  <a:r>
                    <a:rPr lang="en-US" altLang="zh-CN" b="1" dirty="0" smtClean="0">
                      <a:solidFill>
                        <a:schemeClr val="tx2"/>
                      </a:solidFill>
                    </a:rPr>
                    <a:t>P18-19</a:t>
                  </a:r>
                  <a:endParaRPr lang="en-US" altLang="zh-CN" b="1" dirty="0">
                    <a:solidFill>
                      <a:schemeClr val="tx2"/>
                    </a:solidFill>
                  </a:endParaRPr>
                </a:p>
              </p:txBody>
            </p:sp>
          </p:grpSp>
          <p:sp>
            <p:nvSpPr>
              <p:cNvPr id="111" name="Text Box 56"/>
              <p:cNvSpPr txBox="1">
                <a:spLocks noChangeArrowheads="1"/>
              </p:cNvSpPr>
              <p:nvPr/>
            </p:nvSpPr>
            <p:spPr bwMode="gray">
              <a:xfrm>
                <a:off x="2071670" y="49291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7</a:t>
                </a:r>
                <a:endParaRPr lang="en-US" altLang="zh-CN" sz="2400" b="1" dirty="0">
                  <a:solidFill>
                    <a:srgbClr val="000000"/>
                  </a:solidFill>
                </a:endParaRPr>
              </a:p>
            </p:txBody>
          </p:sp>
        </p:grpSp>
      </p:grpSp>
      <p:grpSp>
        <p:nvGrpSpPr>
          <p:cNvPr id="20" name="组合 162"/>
          <p:cNvGrpSpPr/>
          <p:nvPr/>
        </p:nvGrpSpPr>
        <p:grpSpPr>
          <a:xfrm>
            <a:off x="1500166" y="1285860"/>
            <a:ext cx="6155247" cy="609600"/>
            <a:chOff x="2000232" y="5534044"/>
            <a:chExt cx="6155247" cy="609600"/>
          </a:xfrm>
        </p:grpSpPr>
        <p:sp>
          <p:nvSpPr>
            <p:cNvPr id="164" name="矩形 163"/>
            <p:cNvSpPr/>
            <p:nvPr/>
          </p:nvSpPr>
          <p:spPr>
            <a:xfrm>
              <a:off x="2783496" y="5643578"/>
              <a:ext cx="5371983" cy="400110"/>
            </a:xfrm>
            <a:prstGeom prst="rect">
              <a:avLst/>
            </a:prstGeom>
            <a:noFill/>
          </p:spPr>
          <p:txBody>
            <a:bodyPr wrap="none">
              <a:spAutoFit/>
            </a:bodyPr>
            <a:lstStyle/>
            <a:p>
              <a:pPr eaLnBrk="0" latinLnBrk="1" hangingPunct="0"/>
              <a:r>
                <a:rPr lang="zh-CN" altLang="en-US" sz="2000" b="1" dirty="0" smtClean="0">
                  <a:solidFill>
                    <a:schemeClr val="tx2"/>
                  </a:solidFill>
                </a:rPr>
                <a:t>搜才简介                                                    </a:t>
              </a:r>
              <a:r>
                <a:rPr lang="en-US" altLang="zh-CN" b="1" dirty="0" smtClean="0">
                  <a:solidFill>
                    <a:schemeClr val="tx2"/>
                  </a:solidFill>
                </a:rPr>
                <a:t>P3-5</a:t>
              </a:r>
              <a:endParaRPr lang="en-US" altLang="ko-KR" b="1" dirty="0" smtClean="0">
                <a:solidFill>
                  <a:schemeClr val="tx2"/>
                </a:solidFill>
              </a:endParaRPr>
            </a:p>
          </p:txBody>
        </p:sp>
        <p:grpSp>
          <p:nvGrpSpPr>
            <p:cNvPr id="21" name="Group 2"/>
            <p:cNvGrpSpPr>
              <a:grpSpLocks/>
            </p:cNvGrpSpPr>
            <p:nvPr/>
          </p:nvGrpSpPr>
          <p:grpSpPr bwMode="auto">
            <a:xfrm>
              <a:off x="2000232" y="5534044"/>
              <a:ext cx="609600" cy="609600"/>
              <a:chOff x="816" y="1872"/>
              <a:chExt cx="384" cy="384"/>
            </a:xfrm>
          </p:grpSpPr>
          <p:sp>
            <p:nvSpPr>
              <p:cNvPr id="168"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69"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70"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71"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72"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73"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74"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75"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76"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66" name="直接连接符 165"/>
            <p:cNvCxnSpPr/>
            <p:nvPr/>
          </p:nvCxnSpPr>
          <p:spPr>
            <a:xfrm>
              <a:off x="3967224" y="5819796"/>
              <a:ext cx="3462296"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9" name="Text Box 56"/>
          <p:cNvSpPr txBox="1">
            <a:spLocks noChangeArrowheads="1"/>
          </p:cNvSpPr>
          <p:nvPr/>
        </p:nvSpPr>
        <p:spPr bwMode="gray">
          <a:xfrm>
            <a:off x="1643042" y="13572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1</a:t>
            </a:r>
            <a:endParaRPr lang="en-US" altLang="zh-CN" sz="2400" b="1" dirty="0">
              <a:solidFill>
                <a:srgbClr val="000000"/>
              </a:solidFill>
            </a:endParaRPr>
          </a:p>
        </p:txBody>
      </p:sp>
      <p:sp>
        <p:nvSpPr>
          <p:cNvPr id="115" name="TextBox 114"/>
          <p:cNvSpPr txBox="1"/>
          <p:nvPr/>
        </p:nvSpPr>
        <p:spPr>
          <a:xfrm>
            <a:off x="8001024" y="6286520"/>
            <a:ext cx="1071570" cy="276999"/>
          </a:xfrm>
          <a:prstGeom prst="rect">
            <a:avLst/>
          </a:prstGeom>
          <a:noFill/>
        </p:spPr>
        <p:txBody>
          <a:bodyPr wrap="square" rtlCol="0">
            <a:spAutoFit/>
          </a:bodyPr>
          <a:lstStyle/>
          <a:p>
            <a:r>
              <a:rPr lang="en-US" altLang="zh-CN" sz="1200" dirty="0" smtClean="0"/>
              <a:t>Page4</a:t>
            </a:r>
            <a:endParaRPr lang="zh-CN" altLang="en-US" sz="1200" dirty="0"/>
          </a:p>
        </p:txBody>
      </p:sp>
      <p:cxnSp>
        <p:nvCxnSpPr>
          <p:cNvPr id="120" name="直接连接符 119"/>
          <p:cNvCxnSpPr/>
          <p:nvPr/>
        </p:nvCxnSpPr>
        <p:spPr>
          <a:xfrm>
            <a:off x="5919798" y="4429132"/>
            <a:ext cx="108109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2938" y="1500188"/>
            <a:ext cx="7786687" cy="3857625"/>
            <a:chOff x="642938" y="1500188"/>
            <a:chExt cx="7786687" cy="3857625"/>
          </a:xfrm>
        </p:grpSpPr>
        <p:grpSp>
          <p:nvGrpSpPr>
            <p:cNvPr id="3" name="组合 19"/>
            <p:cNvGrpSpPr>
              <a:grpSpLocks/>
            </p:cNvGrpSpPr>
            <p:nvPr/>
          </p:nvGrpSpPr>
          <p:grpSpPr bwMode="auto">
            <a:xfrm>
              <a:off x="642938" y="1500188"/>
              <a:ext cx="2500312" cy="3857625"/>
              <a:chOff x="1142976" y="1500174"/>
              <a:chExt cx="2500330" cy="3857652"/>
            </a:xfrm>
          </p:grpSpPr>
          <p:sp>
            <p:nvSpPr>
              <p:cNvPr id="21" name="矩形 17"/>
              <p:cNvSpPr/>
              <p:nvPr/>
            </p:nvSpPr>
            <p:spPr bwMode="auto">
              <a:xfrm>
                <a:off x="1142976" y="1785926"/>
                <a:ext cx="2500330" cy="2286016"/>
              </a:xfrm>
              <a:prstGeom prst="rect">
                <a:avLst/>
              </a:prstGeom>
              <a:noFill/>
              <a:ln w="19050" cap="flat" cmpd="sng" algn="ctr">
                <a:solidFill>
                  <a:schemeClr val="bg1">
                    <a:lumMod val="75000"/>
                  </a:schemeClr>
                </a:solidFill>
                <a:prstDash val="solid"/>
                <a:round/>
                <a:headEnd type="none" w="med" len="med"/>
                <a:tailEnd type="none" w="med" len="med"/>
              </a:ln>
              <a:effectLst/>
            </p:spPr>
            <p:txBody>
              <a:bodyPr/>
              <a:lstStyle/>
              <a:p>
                <a:pPr>
                  <a:defRPr/>
                </a:pPr>
                <a:endParaRPr lang="zh-CN" altLang="en-US" sz="1600">
                  <a:latin typeface="微软雅黑" pitchFamily="34" charset="-122"/>
                  <a:ea typeface="微软雅黑" pitchFamily="34" charset="-122"/>
                </a:endParaRPr>
              </a:p>
            </p:txBody>
          </p:sp>
          <p:sp>
            <p:nvSpPr>
              <p:cNvPr id="22" name="矩形 7"/>
              <p:cNvSpPr>
                <a:spLocks noChangeArrowheads="1"/>
              </p:cNvSpPr>
              <p:nvPr/>
            </p:nvSpPr>
            <p:spPr bwMode="auto">
              <a:xfrm>
                <a:off x="1142976" y="3071810"/>
                <a:ext cx="2500330" cy="2286016"/>
              </a:xfrm>
              <a:prstGeom prst="rect">
                <a:avLst/>
              </a:prstGeom>
              <a:solidFill>
                <a:srgbClr val="00B0F0"/>
              </a:solidFill>
              <a:ln w="9525" algn="ctr">
                <a:noFill/>
                <a:round/>
                <a:headEnd/>
                <a:tailEnd/>
              </a:ln>
            </p:spPr>
            <p:txBody>
              <a:bodyPr/>
              <a:lstStyle/>
              <a:p>
                <a:endParaRPr lang="zh-CN" altLang="en-US" sz="1600">
                  <a:latin typeface="微软雅黑" pitchFamily="34" charset="-122"/>
                  <a:ea typeface="微软雅黑" pitchFamily="34" charset="-122"/>
                </a:endParaRPr>
              </a:p>
            </p:txBody>
          </p:sp>
          <p:sp>
            <p:nvSpPr>
              <p:cNvPr id="23" name="矩形 9"/>
              <p:cNvSpPr>
                <a:spLocks noChangeArrowheads="1"/>
              </p:cNvSpPr>
              <p:nvPr/>
            </p:nvSpPr>
            <p:spPr bwMode="auto">
              <a:xfrm>
                <a:off x="1142976" y="1785926"/>
                <a:ext cx="2500330" cy="142876"/>
              </a:xfrm>
              <a:prstGeom prst="rect">
                <a:avLst/>
              </a:prstGeom>
              <a:solidFill>
                <a:srgbClr val="00B0F0"/>
              </a:solidFill>
              <a:ln w="9525" algn="ctr">
                <a:noFill/>
                <a:round/>
                <a:headEnd/>
                <a:tailEnd/>
              </a:ln>
            </p:spPr>
            <p:txBody>
              <a:bodyPr/>
              <a:lstStyle/>
              <a:p>
                <a:endParaRPr lang="zh-CN" altLang="en-US" sz="1600">
                  <a:latin typeface="微软雅黑" pitchFamily="34" charset="-122"/>
                  <a:ea typeface="微软雅黑" pitchFamily="34" charset="-122"/>
                </a:endParaRPr>
              </a:p>
            </p:txBody>
          </p:sp>
          <p:cxnSp>
            <p:nvCxnSpPr>
              <p:cNvPr id="24" name="直接连接符 11"/>
              <p:cNvCxnSpPr>
                <a:cxnSpLocks noChangeShapeType="1"/>
                <a:stCxn id="23" idx="2"/>
                <a:endCxn id="22" idx="0"/>
              </p:cNvCxnSpPr>
              <p:nvPr/>
            </p:nvCxnSpPr>
            <p:spPr bwMode="auto">
              <a:xfrm rot="5400000">
                <a:off x="1821637" y="2500306"/>
                <a:ext cx="1143008" cy="1588"/>
              </a:xfrm>
              <a:prstGeom prst="line">
                <a:avLst/>
              </a:prstGeom>
              <a:noFill/>
              <a:ln w="28575" algn="ctr">
                <a:solidFill>
                  <a:srgbClr val="2FC9FF"/>
                </a:solidFill>
                <a:prstDash val="dash"/>
                <a:round/>
                <a:headEnd/>
                <a:tailEnd/>
              </a:ln>
            </p:spPr>
          </p:cxnSp>
          <p:grpSp>
            <p:nvGrpSpPr>
              <p:cNvPr id="25" name="组合 18"/>
              <p:cNvGrpSpPr>
                <a:grpSpLocks/>
              </p:cNvGrpSpPr>
              <p:nvPr/>
            </p:nvGrpSpPr>
            <p:grpSpPr bwMode="auto">
              <a:xfrm>
                <a:off x="2071670" y="1500174"/>
                <a:ext cx="642942" cy="642942"/>
                <a:chOff x="2071670" y="1500174"/>
                <a:chExt cx="642942" cy="642942"/>
              </a:xfrm>
            </p:grpSpPr>
            <p:sp>
              <p:nvSpPr>
                <p:cNvPr id="26" name="椭圆 15"/>
                <p:cNvSpPr>
                  <a:spLocks noChangeArrowheads="1"/>
                </p:cNvSpPr>
                <p:nvPr/>
              </p:nvSpPr>
              <p:spPr bwMode="auto">
                <a:xfrm>
                  <a:off x="2071670" y="1500174"/>
                  <a:ext cx="642942" cy="642942"/>
                </a:xfrm>
                <a:prstGeom prst="ellipse">
                  <a:avLst/>
                </a:prstGeom>
                <a:solidFill>
                  <a:srgbClr val="00B0F0"/>
                </a:solidFill>
                <a:ln w="28575" algn="ctr">
                  <a:solidFill>
                    <a:srgbClr val="FFFFFF"/>
                  </a:solidFill>
                  <a:round/>
                  <a:headEnd/>
                  <a:tailEnd/>
                </a:ln>
              </p:spPr>
              <p:txBody>
                <a:bodyPr/>
                <a:lstStyle/>
                <a:p>
                  <a:endParaRPr lang="zh-CN" altLang="en-US" sz="1600">
                    <a:latin typeface="微软雅黑" pitchFamily="34" charset="-122"/>
                    <a:ea typeface="微软雅黑" pitchFamily="34" charset="-122"/>
                  </a:endParaRPr>
                </a:p>
              </p:txBody>
            </p:sp>
            <p:sp>
              <p:nvSpPr>
                <p:cNvPr id="27" name="TextBox 16"/>
                <p:cNvSpPr txBox="1">
                  <a:spLocks noChangeArrowheads="1"/>
                </p:cNvSpPr>
                <p:nvPr/>
              </p:nvSpPr>
              <p:spPr bwMode="auto">
                <a:xfrm>
                  <a:off x="2214546" y="1571612"/>
                  <a:ext cx="285752" cy="338557"/>
                </a:xfrm>
                <a:prstGeom prst="rect">
                  <a:avLst/>
                </a:prstGeom>
                <a:noFill/>
                <a:ln w="9525">
                  <a:noFill/>
                  <a:miter lim="800000"/>
                  <a:headEnd/>
                  <a:tailEnd/>
                </a:ln>
              </p:spPr>
              <p:txBody>
                <a:bodyPr>
                  <a:spAutoFit/>
                </a:bodyPr>
                <a:lstStyle/>
                <a:p>
                  <a:r>
                    <a:rPr lang="en-US" altLang="zh-CN" sz="1600" b="1">
                      <a:solidFill>
                        <a:schemeClr val="bg1"/>
                      </a:solidFill>
                      <a:latin typeface="微软雅黑" pitchFamily="34" charset="-122"/>
                      <a:ea typeface="微软雅黑" pitchFamily="34" charset="-122"/>
                    </a:rPr>
                    <a:t>1</a:t>
                  </a:r>
                  <a:endParaRPr lang="zh-CN" altLang="en-US" sz="1600" b="1">
                    <a:solidFill>
                      <a:schemeClr val="bg1"/>
                    </a:solidFill>
                    <a:latin typeface="微软雅黑" pitchFamily="34" charset="-122"/>
                    <a:ea typeface="微软雅黑" pitchFamily="34" charset="-122"/>
                  </a:endParaRPr>
                </a:p>
              </p:txBody>
            </p:sp>
          </p:grpSp>
        </p:grpSp>
        <p:grpSp>
          <p:nvGrpSpPr>
            <p:cNvPr id="4" name="组合 33"/>
            <p:cNvGrpSpPr/>
            <p:nvPr/>
          </p:nvGrpSpPr>
          <p:grpSpPr>
            <a:xfrm>
              <a:off x="3286125" y="1500189"/>
              <a:ext cx="2500313" cy="3857624"/>
              <a:chOff x="3286125" y="1500189"/>
              <a:chExt cx="2500313" cy="3857624"/>
            </a:xfrm>
          </p:grpSpPr>
          <p:sp>
            <p:nvSpPr>
              <p:cNvPr id="15" name="矩形 14"/>
              <p:cNvSpPr/>
              <p:nvPr/>
            </p:nvSpPr>
            <p:spPr bwMode="auto">
              <a:xfrm>
                <a:off x="3286125" y="1785938"/>
                <a:ext cx="2500313" cy="2286000"/>
              </a:xfrm>
              <a:prstGeom prst="rect">
                <a:avLst/>
              </a:prstGeom>
              <a:noFill/>
              <a:ln w="19050" cap="flat" cmpd="sng" algn="ctr">
                <a:solidFill>
                  <a:schemeClr val="bg1">
                    <a:lumMod val="75000"/>
                  </a:schemeClr>
                </a:solidFill>
                <a:prstDash val="solid"/>
                <a:round/>
                <a:headEnd type="none" w="med" len="med"/>
                <a:tailEnd type="none" w="med" len="med"/>
              </a:ln>
              <a:effectLst/>
            </p:spPr>
            <p:txBody>
              <a:bodyPr/>
              <a:lstStyle/>
              <a:p>
                <a:pPr>
                  <a:defRPr/>
                </a:pPr>
                <a:endParaRPr lang="zh-CN" altLang="en-US" sz="1600">
                  <a:latin typeface="微软雅黑" pitchFamily="34" charset="-122"/>
                  <a:ea typeface="微软雅黑" pitchFamily="34" charset="-122"/>
                </a:endParaRPr>
              </a:p>
            </p:txBody>
          </p:sp>
          <p:sp>
            <p:nvSpPr>
              <p:cNvPr id="16" name="矩形 22"/>
              <p:cNvSpPr>
                <a:spLocks noChangeArrowheads="1"/>
              </p:cNvSpPr>
              <p:nvPr/>
            </p:nvSpPr>
            <p:spPr bwMode="auto">
              <a:xfrm>
                <a:off x="3286125" y="3071813"/>
                <a:ext cx="2500313" cy="2286000"/>
              </a:xfrm>
              <a:prstGeom prst="rect">
                <a:avLst/>
              </a:prstGeom>
              <a:solidFill>
                <a:srgbClr val="92D050"/>
              </a:solidFill>
              <a:ln w="9525" algn="ctr">
                <a:noFill/>
                <a:round/>
                <a:headEnd/>
                <a:tailEnd/>
              </a:ln>
            </p:spPr>
            <p:txBody>
              <a:bodyPr/>
              <a:lstStyle/>
              <a:p>
                <a:endParaRPr lang="zh-CN" altLang="en-US" sz="1600">
                  <a:latin typeface="微软雅黑" pitchFamily="34" charset="-122"/>
                  <a:ea typeface="微软雅黑" pitchFamily="34" charset="-122"/>
                </a:endParaRPr>
              </a:p>
            </p:txBody>
          </p:sp>
          <p:cxnSp>
            <p:nvCxnSpPr>
              <p:cNvPr id="17" name="直接连接符 24"/>
              <p:cNvCxnSpPr>
                <a:cxnSpLocks noChangeShapeType="1"/>
                <a:endCxn id="16" idx="0"/>
              </p:cNvCxnSpPr>
              <p:nvPr/>
            </p:nvCxnSpPr>
            <p:spPr bwMode="auto">
              <a:xfrm rot="5400000">
                <a:off x="3964782" y="2499519"/>
                <a:ext cx="1143000" cy="1587"/>
              </a:xfrm>
              <a:prstGeom prst="line">
                <a:avLst/>
              </a:prstGeom>
              <a:noFill/>
              <a:ln w="28575" algn="ctr">
                <a:solidFill>
                  <a:srgbClr val="92D050"/>
                </a:solidFill>
                <a:prstDash val="dash"/>
                <a:round/>
                <a:headEnd/>
                <a:tailEnd/>
              </a:ln>
            </p:spPr>
          </p:cxnSp>
          <p:grpSp>
            <p:nvGrpSpPr>
              <p:cNvPr id="18" name="组合 18"/>
              <p:cNvGrpSpPr>
                <a:grpSpLocks/>
              </p:cNvGrpSpPr>
              <p:nvPr/>
            </p:nvGrpSpPr>
            <p:grpSpPr bwMode="auto">
              <a:xfrm>
                <a:off x="4214813" y="1500189"/>
                <a:ext cx="642937" cy="642378"/>
                <a:chOff x="2071670" y="1500174"/>
                <a:chExt cx="642942" cy="642942"/>
              </a:xfrm>
            </p:grpSpPr>
            <p:sp>
              <p:nvSpPr>
                <p:cNvPr id="19" name="椭圆 26"/>
                <p:cNvSpPr>
                  <a:spLocks noChangeArrowheads="1"/>
                </p:cNvSpPr>
                <p:nvPr/>
              </p:nvSpPr>
              <p:spPr bwMode="auto">
                <a:xfrm>
                  <a:off x="2071670" y="1500174"/>
                  <a:ext cx="642942" cy="642942"/>
                </a:xfrm>
                <a:prstGeom prst="ellipse">
                  <a:avLst/>
                </a:prstGeom>
                <a:solidFill>
                  <a:srgbClr val="92D050"/>
                </a:solidFill>
                <a:ln w="28575" algn="ctr">
                  <a:solidFill>
                    <a:srgbClr val="FFFFFF"/>
                  </a:solidFill>
                  <a:round/>
                  <a:headEnd/>
                  <a:tailEnd/>
                </a:ln>
              </p:spPr>
              <p:txBody>
                <a:bodyPr/>
                <a:lstStyle/>
                <a:p>
                  <a:endParaRPr lang="zh-CN" altLang="en-US" sz="1600">
                    <a:latin typeface="微软雅黑" pitchFamily="34" charset="-122"/>
                    <a:ea typeface="微软雅黑" pitchFamily="34" charset="-122"/>
                  </a:endParaRPr>
                </a:p>
              </p:txBody>
            </p:sp>
            <p:sp>
              <p:nvSpPr>
                <p:cNvPr id="20" name="TextBox 27"/>
                <p:cNvSpPr txBox="1">
                  <a:spLocks noChangeArrowheads="1"/>
                </p:cNvSpPr>
                <p:nvPr/>
              </p:nvSpPr>
              <p:spPr bwMode="auto">
                <a:xfrm>
                  <a:off x="2214546" y="1571612"/>
                  <a:ext cx="285752" cy="338851"/>
                </a:xfrm>
                <a:prstGeom prst="rect">
                  <a:avLst/>
                </a:prstGeom>
                <a:noFill/>
                <a:ln w="9525">
                  <a:noFill/>
                  <a:miter lim="800000"/>
                  <a:headEnd/>
                  <a:tailEnd/>
                </a:ln>
              </p:spPr>
              <p:txBody>
                <a:bodyPr>
                  <a:spAutoFit/>
                </a:bodyPr>
                <a:lstStyle/>
                <a:p>
                  <a:r>
                    <a:rPr lang="en-US" altLang="zh-CN" sz="1600" b="1" dirty="0">
                      <a:solidFill>
                        <a:schemeClr val="bg1"/>
                      </a:solidFill>
                      <a:latin typeface="微软雅黑" pitchFamily="34" charset="-122"/>
                      <a:ea typeface="微软雅黑" pitchFamily="34" charset="-122"/>
                    </a:rPr>
                    <a:t>2</a:t>
                  </a:r>
                  <a:endParaRPr lang="zh-CN" altLang="en-US" sz="1600" b="1" dirty="0">
                    <a:solidFill>
                      <a:schemeClr val="bg1"/>
                    </a:solidFill>
                    <a:latin typeface="微软雅黑" pitchFamily="34" charset="-122"/>
                    <a:ea typeface="微软雅黑" pitchFamily="34" charset="-122"/>
                  </a:endParaRPr>
                </a:p>
              </p:txBody>
            </p:sp>
          </p:grpSp>
        </p:grpSp>
        <p:sp>
          <p:nvSpPr>
            <p:cNvPr id="5" name="TextBox 37"/>
            <p:cNvSpPr txBox="1">
              <a:spLocks noChangeArrowheads="1"/>
            </p:cNvSpPr>
            <p:nvPr/>
          </p:nvSpPr>
          <p:spPr bwMode="auto">
            <a:xfrm>
              <a:off x="1143000" y="3571875"/>
              <a:ext cx="1785938" cy="584775"/>
            </a:xfrm>
            <a:prstGeom prst="rect">
              <a:avLst/>
            </a:prstGeom>
            <a:noFill/>
            <a:ln w="9525">
              <a:noFill/>
              <a:miter lim="800000"/>
              <a:headEnd/>
              <a:tailEnd/>
            </a:ln>
          </p:spPr>
          <p:txBody>
            <a:bodyPr>
              <a:spAutoFit/>
            </a:bodyPr>
            <a:lstStyle/>
            <a:p>
              <a:r>
                <a:rPr lang="zh-CN" altLang="en-US" sz="1600" b="1" dirty="0" smtClean="0">
                  <a:latin typeface="+mn-ea"/>
                  <a:ea typeface="+mn-ea"/>
                </a:rPr>
                <a:t> 选择</a:t>
              </a:r>
              <a:r>
                <a:rPr lang="zh-CN" altLang="en-US" sz="1600" b="1" dirty="0">
                  <a:latin typeface="+mn-ea"/>
                  <a:ea typeface="+mn-ea"/>
                </a:rPr>
                <a:t>并确定</a:t>
              </a:r>
              <a:endParaRPr lang="en-US" altLang="zh-CN" sz="1600" b="1" dirty="0">
                <a:latin typeface="+mn-ea"/>
                <a:ea typeface="+mn-ea"/>
              </a:endParaRPr>
            </a:p>
            <a:p>
              <a:r>
                <a:rPr lang="zh-CN" altLang="en-US" sz="1600" b="1" dirty="0">
                  <a:latin typeface="+mn-ea"/>
                  <a:ea typeface="+mn-ea"/>
                </a:rPr>
                <a:t>  服务内容</a:t>
              </a:r>
            </a:p>
          </p:txBody>
        </p:sp>
        <p:sp>
          <p:nvSpPr>
            <p:cNvPr id="6" name="TextBox 38"/>
            <p:cNvSpPr txBox="1">
              <a:spLocks noChangeArrowheads="1"/>
            </p:cNvSpPr>
            <p:nvPr/>
          </p:nvSpPr>
          <p:spPr bwMode="auto">
            <a:xfrm>
              <a:off x="3857625" y="3571875"/>
              <a:ext cx="1785938" cy="584775"/>
            </a:xfrm>
            <a:prstGeom prst="rect">
              <a:avLst/>
            </a:prstGeom>
            <a:noFill/>
            <a:ln w="9525">
              <a:noFill/>
              <a:miter lim="800000"/>
              <a:headEnd/>
              <a:tailEnd/>
            </a:ln>
          </p:spPr>
          <p:txBody>
            <a:bodyPr>
              <a:spAutoFit/>
            </a:bodyPr>
            <a:lstStyle/>
            <a:p>
              <a:r>
                <a:rPr lang="zh-CN" altLang="en-US" sz="1600" b="1" dirty="0">
                  <a:latin typeface="+mn-ea"/>
                  <a:ea typeface="+mn-ea"/>
                </a:rPr>
                <a:t>签订服务协议</a:t>
              </a:r>
              <a:endParaRPr lang="en-US" altLang="zh-CN" sz="1600" b="1" dirty="0">
                <a:latin typeface="+mn-ea"/>
                <a:ea typeface="+mn-ea"/>
              </a:endParaRPr>
            </a:p>
            <a:p>
              <a:endParaRPr lang="zh-CN" altLang="en-US" sz="1600" b="1" dirty="0">
                <a:latin typeface="微软雅黑" pitchFamily="34" charset="-122"/>
                <a:ea typeface="微软雅黑" pitchFamily="34" charset="-122"/>
              </a:endParaRPr>
            </a:p>
          </p:txBody>
        </p:sp>
        <p:grpSp>
          <p:nvGrpSpPr>
            <p:cNvPr id="7" name="组合 34"/>
            <p:cNvGrpSpPr/>
            <p:nvPr/>
          </p:nvGrpSpPr>
          <p:grpSpPr>
            <a:xfrm>
              <a:off x="5929313" y="1500189"/>
              <a:ext cx="2500312" cy="3857624"/>
              <a:chOff x="5929313" y="1500189"/>
              <a:chExt cx="2500312" cy="3857624"/>
            </a:xfrm>
          </p:grpSpPr>
          <p:sp>
            <p:nvSpPr>
              <p:cNvPr id="8" name="矩形 7"/>
              <p:cNvSpPr/>
              <p:nvPr/>
            </p:nvSpPr>
            <p:spPr bwMode="auto">
              <a:xfrm>
                <a:off x="5929313" y="1785938"/>
                <a:ext cx="2500312" cy="2286000"/>
              </a:xfrm>
              <a:prstGeom prst="rect">
                <a:avLst/>
              </a:prstGeom>
              <a:noFill/>
              <a:ln w="19050" cap="flat" cmpd="sng" algn="ctr">
                <a:solidFill>
                  <a:schemeClr val="bg1">
                    <a:lumMod val="75000"/>
                  </a:schemeClr>
                </a:solidFill>
                <a:prstDash val="solid"/>
                <a:round/>
                <a:headEnd type="none" w="med" len="med"/>
                <a:tailEnd type="none" w="med" len="med"/>
              </a:ln>
              <a:effectLst/>
            </p:spPr>
            <p:txBody>
              <a:bodyPr/>
              <a:lstStyle/>
              <a:p>
                <a:pPr>
                  <a:defRPr/>
                </a:pPr>
                <a:endParaRPr lang="zh-CN" altLang="en-US" sz="1600">
                  <a:latin typeface="微软雅黑" pitchFamily="34" charset="-122"/>
                  <a:ea typeface="微软雅黑" pitchFamily="34" charset="-122"/>
                </a:endParaRPr>
              </a:p>
            </p:txBody>
          </p:sp>
          <p:sp>
            <p:nvSpPr>
              <p:cNvPr id="9" name="矩形 30"/>
              <p:cNvSpPr>
                <a:spLocks noChangeArrowheads="1"/>
              </p:cNvSpPr>
              <p:nvPr/>
            </p:nvSpPr>
            <p:spPr bwMode="auto">
              <a:xfrm>
                <a:off x="5929313" y="3071813"/>
                <a:ext cx="2500312" cy="2286000"/>
              </a:xfrm>
              <a:prstGeom prst="rect">
                <a:avLst/>
              </a:prstGeom>
              <a:solidFill>
                <a:srgbClr val="F8567D"/>
              </a:solidFill>
              <a:ln w="9525" algn="ctr">
                <a:noFill/>
                <a:round/>
                <a:headEnd/>
                <a:tailEnd/>
              </a:ln>
            </p:spPr>
            <p:txBody>
              <a:bodyPr/>
              <a:lstStyle/>
              <a:p>
                <a:endParaRPr lang="zh-CN" altLang="en-US" sz="1600">
                  <a:latin typeface="微软雅黑" pitchFamily="34" charset="-122"/>
                  <a:ea typeface="微软雅黑" pitchFamily="34" charset="-122"/>
                </a:endParaRPr>
              </a:p>
            </p:txBody>
          </p:sp>
          <p:sp>
            <p:nvSpPr>
              <p:cNvPr id="10" name="矩形 31"/>
              <p:cNvSpPr>
                <a:spLocks noChangeArrowheads="1"/>
              </p:cNvSpPr>
              <p:nvPr/>
            </p:nvSpPr>
            <p:spPr bwMode="auto">
              <a:xfrm>
                <a:off x="5929313" y="1785938"/>
                <a:ext cx="2500312" cy="142875"/>
              </a:xfrm>
              <a:prstGeom prst="rect">
                <a:avLst/>
              </a:prstGeom>
              <a:solidFill>
                <a:srgbClr val="F8567D"/>
              </a:solidFill>
              <a:ln w="9525" algn="ctr">
                <a:noFill/>
                <a:round/>
                <a:headEnd/>
                <a:tailEnd/>
              </a:ln>
            </p:spPr>
            <p:txBody>
              <a:bodyPr/>
              <a:lstStyle/>
              <a:p>
                <a:endParaRPr lang="zh-CN" altLang="en-US" sz="1600">
                  <a:latin typeface="微软雅黑" pitchFamily="34" charset="-122"/>
                  <a:ea typeface="微软雅黑" pitchFamily="34" charset="-122"/>
                </a:endParaRPr>
              </a:p>
            </p:txBody>
          </p:sp>
          <p:grpSp>
            <p:nvGrpSpPr>
              <p:cNvPr id="11" name="组合 18"/>
              <p:cNvGrpSpPr>
                <a:grpSpLocks/>
              </p:cNvGrpSpPr>
              <p:nvPr/>
            </p:nvGrpSpPr>
            <p:grpSpPr bwMode="auto">
              <a:xfrm>
                <a:off x="6858000" y="1500189"/>
                <a:ext cx="642938" cy="642378"/>
                <a:chOff x="2071670" y="1500174"/>
                <a:chExt cx="642942" cy="642942"/>
              </a:xfrm>
            </p:grpSpPr>
            <p:sp>
              <p:nvSpPr>
                <p:cNvPr id="13" name="椭圆 34"/>
                <p:cNvSpPr>
                  <a:spLocks noChangeArrowheads="1"/>
                </p:cNvSpPr>
                <p:nvPr/>
              </p:nvSpPr>
              <p:spPr bwMode="auto">
                <a:xfrm>
                  <a:off x="2071670" y="1500174"/>
                  <a:ext cx="642942" cy="642942"/>
                </a:xfrm>
                <a:prstGeom prst="ellipse">
                  <a:avLst/>
                </a:prstGeom>
                <a:solidFill>
                  <a:srgbClr val="F8567D"/>
                </a:solidFill>
                <a:ln w="28575" algn="ctr">
                  <a:solidFill>
                    <a:srgbClr val="FFFFFF"/>
                  </a:solidFill>
                  <a:round/>
                  <a:headEnd/>
                  <a:tailEnd/>
                </a:ln>
              </p:spPr>
              <p:txBody>
                <a:bodyPr/>
                <a:lstStyle/>
                <a:p>
                  <a:endParaRPr lang="zh-CN" altLang="en-US" sz="1600">
                    <a:latin typeface="微软雅黑" pitchFamily="34" charset="-122"/>
                    <a:ea typeface="微软雅黑" pitchFamily="34" charset="-122"/>
                  </a:endParaRPr>
                </a:p>
              </p:txBody>
            </p:sp>
            <p:sp>
              <p:nvSpPr>
                <p:cNvPr id="14" name="TextBox 35"/>
                <p:cNvSpPr txBox="1">
                  <a:spLocks noChangeArrowheads="1"/>
                </p:cNvSpPr>
                <p:nvPr/>
              </p:nvSpPr>
              <p:spPr bwMode="auto">
                <a:xfrm>
                  <a:off x="2214546" y="1571612"/>
                  <a:ext cx="285752" cy="338851"/>
                </a:xfrm>
                <a:prstGeom prst="rect">
                  <a:avLst/>
                </a:prstGeom>
                <a:noFill/>
                <a:ln w="9525">
                  <a:noFill/>
                  <a:miter lim="800000"/>
                  <a:headEnd/>
                  <a:tailEnd/>
                </a:ln>
              </p:spPr>
              <p:txBody>
                <a:bodyPr>
                  <a:spAutoFit/>
                </a:bodyPr>
                <a:lstStyle/>
                <a:p>
                  <a:r>
                    <a:rPr lang="en-US" altLang="zh-CN" sz="1600" b="1">
                      <a:solidFill>
                        <a:schemeClr val="bg1"/>
                      </a:solidFill>
                      <a:latin typeface="微软雅黑" pitchFamily="34" charset="-122"/>
                      <a:ea typeface="微软雅黑" pitchFamily="34" charset="-122"/>
                    </a:rPr>
                    <a:t>3</a:t>
                  </a:r>
                  <a:endParaRPr lang="zh-CN" altLang="en-US" sz="1600" b="1">
                    <a:solidFill>
                      <a:schemeClr val="bg1"/>
                    </a:solidFill>
                    <a:latin typeface="微软雅黑" pitchFamily="34" charset="-122"/>
                    <a:ea typeface="微软雅黑" pitchFamily="34" charset="-122"/>
                  </a:endParaRPr>
                </a:p>
              </p:txBody>
            </p:sp>
          </p:grpSp>
          <p:sp>
            <p:nvSpPr>
              <p:cNvPr id="12" name="TextBox 39"/>
              <p:cNvSpPr txBox="1">
                <a:spLocks noChangeArrowheads="1"/>
              </p:cNvSpPr>
              <p:nvPr/>
            </p:nvSpPr>
            <p:spPr bwMode="auto">
              <a:xfrm>
                <a:off x="6000750" y="3286125"/>
                <a:ext cx="2357438" cy="1815882"/>
              </a:xfrm>
              <a:prstGeom prst="rect">
                <a:avLst/>
              </a:prstGeom>
              <a:noFill/>
              <a:ln w="9525">
                <a:noFill/>
                <a:miter lim="800000"/>
                <a:headEnd/>
                <a:tailEnd/>
              </a:ln>
            </p:spPr>
            <p:txBody>
              <a:bodyPr>
                <a:spAutoFit/>
              </a:bodyPr>
              <a:lstStyle/>
              <a:p>
                <a:r>
                  <a:rPr lang="zh-CN" altLang="en-US" sz="1600" b="1" dirty="0">
                    <a:latin typeface="+mn-ea"/>
                    <a:ea typeface="+mn-ea"/>
                  </a:rPr>
                  <a:t>提供复印件：</a:t>
                </a:r>
                <a:endParaRPr lang="en-US" altLang="zh-CN" sz="1600" b="1" dirty="0">
                  <a:latin typeface="+mn-ea"/>
                  <a:ea typeface="+mn-ea"/>
                </a:endParaRPr>
              </a:p>
              <a:p>
                <a:r>
                  <a:rPr lang="en-US" altLang="zh-CN" sz="1600" b="1" dirty="0" smtClean="0">
                    <a:latin typeface="+mn-ea"/>
                    <a:ea typeface="+mn-ea"/>
                  </a:rPr>
                  <a:t>1</a:t>
                </a:r>
                <a:r>
                  <a:rPr lang="zh-CN" altLang="en-US" sz="1600" b="1" dirty="0" smtClean="0">
                    <a:latin typeface="+mn-ea"/>
                    <a:ea typeface="+mn-ea"/>
                  </a:rPr>
                  <a:t>、营业执照</a:t>
                </a:r>
                <a:endParaRPr lang="en-US" altLang="zh-CN" sz="1600" b="1" dirty="0">
                  <a:latin typeface="+mn-ea"/>
                  <a:ea typeface="+mn-ea"/>
                </a:endParaRPr>
              </a:p>
              <a:p>
                <a:r>
                  <a:rPr lang="en-US" altLang="zh-CN" sz="1600" b="1" dirty="0" smtClean="0">
                    <a:latin typeface="+mn-ea"/>
                    <a:ea typeface="+mn-ea"/>
                  </a:rPr>
                  <a:t>2</a:t>
                </a:r>
                <a:r>
                  <a:rPr lang="zh-CN" altLang="en-US" sz="1600" b="1" dirty="0" smtClean="0">
                    <a:latin typeface="+mn-ea"/>
                    <a:ea typeface="+mn-ea"/>
                  </a:rPr>
                  <a:t>、税务</a:t>
                </a:r>
                <a:r>
                  <a:rPr lang="zh-CN" altLang="en-US" sz="1600" b="1" dirty="0">
                    <a:latin typeface="+mn-ea"/>
                    <a:ea typeface="+mn-ea"/>
                  </a:rPr>
                  <a:t>登记证</a:t>
                </a:r>
                <a:endParaRPr lang="en-US" altLang="zh-CN" sz="1600" b="1" dirty="0">
                  <a:latin typeface="+mn-ea"/>
                  <a:ea typeface="+mn-ea"/>
                </a:endParaRPr>
              </a:p>
              <a:p>
                <a:r>
                  <a:rPr lang="en-US" altLang="zh-CN" sz="1600" b="1" dirty="0" smtClean="0">
                    <a:latin typeface="+mn-ea"/>
                    <a:ea typeface="+mn-ea"/>
                  </a:rPr>
                  <a:t>3</a:t>
                </a:r>
                <a:r>
                  <a:rPr lang="zh-CN" altLang="en-US" sz="1600" b="1" dirty="0" smtClean="0">
                    <a:latin typeface="+mn-ea"/>
                    <a:ea typeface="+mn-ea"/>
                  </a:rPr>
                  <a:t>、组织</a:t>
                </a:r>
                <a:r>
                  <a:rPr lang="zh-CN" altLang="en-US" sz="1600" b="1" dirty="0">
                    <a:latin typeface="+mn-ea"/>
                    <a:ea typeface="+mn-ea"/>
                  </a:rPr>
                  <a:t>机构代码证</a:t>
                </a:r>
                <a:endParaRPr lang="en-US" altLang="zh-CN" sz="1600" b="1" dirty="0">
                  <a:latin typeface="+mn-ea"/>
                  <a:ea typeface="+mn-ea"/>
                </a:endParaRPr>
              </a:p>
              <a:p>
                <a:r>
                  <a:rPr lang="en-US" altLang="zh-CN" sz="1600" b="1" dirty="0" smtClean="0">
                    <a:latin typeface="+mn-ea"/>
                    <a:ea typeface="+mn-ea"/>
                  </a:rPr>
                  <a:t>4</a:t>
                </a:r>
                <a:r>
                  <a:rPr lang="zh-CN" altLang="en-US" sz="1600" b="1" dirty="0" smtClean="0">
                    <a:latin typeface="+mn-ea"/>
                    <a:ea typeface="+mn-ea"/>
                  </a:rPr>
                  <a:t>、法人</a:t>
                </a:r>
                <a:r>
                  <a:rPr lang="zh-CN" altLang="en-US" sz="1600" b="1" dirty="0">
                    <a:latin typeface="+mn-ea"/>
                    <a:ea typeface="+mn-ea"/>
                  </a:rPr>
                  <a:t>身份证</a:t>
                </a:r>
                <a:endParaRPr lang="en-US" altLang="zh-CN" sz="1600" b="1" dirty="0">
                  <a:latin typeface="+mn-ea"/>
                  <a:ea typeface="+mn-ea"/>
                </a:endParaRPr>
              </a:p>
              <a:p>
                <a:r>
                  <a:rPr lang="en-US" altLang="zh-CN" sz="1600" b="1" dirty="0" smtClean="0">
                    <a:latin typeface="+mn-ea"/>
                    <a:ea typeface="+mn-ea"/>
                  </a:rPr>
                  <a:t>5</a:t>
                </a:r>
                <a:r>
                  <a:rPr lang="zh-CN" altLang="en-US" sz="1600" b="1" dirty="0" smtClean="0">
                    <a:latin typeface="+mn-ea"/>
                    <a:ea typeface="+mn-ea"/>
                  </a:rPr>
                  <a:t>、经办人</a:t>
                </a:r>
                <a:r>
                  <a:rPr lang="zh-CN" altLang="en-US" sz="1600" b="1" dirty="0">
                    <a:latin typeface="+mn-ea"/>
                    <a:ea typeface="+mn-ea"/>
                  </a:rPr>
                  <a:t>身份证</a:t>
                </a:r>
                <a:endParaRPr lang="en-US" altLang="zh-CN" sz="1600" b="1" dirty="0">
                  <a:latin typeface="+mn-ea"/>
                  <a:ea typeface="+mn-ea"/>
                </a:endParaRPr>
              </a:p>
              <a:p>
                <a:r>
                  <a:rPr lang="en-US" altLang="zh-CN" sz="1600" b="1" dirty="0" smtClean="0">
                    <a:latin typeface="+mn-ea"/>
                    <a:ea typeface="+mn-ea"/>
                  </a:rPr>
                  <a:t>6</a:t>
                </a:r>
                <a:r>
                  <a:rPr lang="zh-CN" altLang="en-US" sz="1600" b="1" dirty="0" smtClean="0">
                    <a:latin typeface="+mn-ea"/>
                    <a:ea typeface="+mn-ea"/>
                  </a:rPr>
                  <a:t>、授权</a:t>
                </a:r>
                <a:r>
                  <a:rPr lang="zh-CN" altLang="en-US" sz="1600" b="1" dirty="0">
                    <a:latin typeface="+mn-ea"/>
                    <a:ea typeface="+mn-ea"/>
                  </a:rPr>
                  <a:t>委托书原件</a:t>
                </a:r>
              </a:p>
            </p:txBody>
          </p:sp>
        </p:grpSp>
      </p:grpSp>
      <p:sp>
        <p:nvSpPr>
          <p:cNvPr id="28" name="TextBox 36"/>
          <p:cNvSpPr txBox="1">
            <a:spLocks noChangeArrowheads="1"/>
          </p:cNvSpPr>
          <p:nvPr/>
        </p:nvSpPr>
        <p:spPr bwMode="auto">
          <a:xfrm>
            <a:off x="3714765" y="1059404"/>
            <a:ext cx="3000375" cy="369332"/>
          </a:xfrm>
          <a:prstGeom prst="rect">
            <a:avLst/>
          </a:prstGeom>
          <a:noFill/>
          <a:ln w="9525">
            <a:noFill/>
            <a:miter lim="800000"/>
            <a:headEnd/>
            <a:tailEnd/>
          </a:ln>
        </p:spPr>
        <p:txBody>
          <a:bodyPr>
            <a:spAutoFit/>
          </a:bodyPr>
          <a:lstStyle/>
          <a:p>
            <a:r>
              <a:rPr lang="zh-CN" altLang="en-US" b="1" dirty="0">
                <a:latin typeface="+mn-ea"/>
                <a:ea typeface="+mn-ea"/>
              </a:rPr>
              <a:t>首次操作流程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0"/>
          <p:cNvSpPr txBox="1">
            <a:spLocks noChangeArrowheads="1"/>
          </p:cNvSpPr>
          <p:nvPr/>
        </p:nvSpPr>
        <p:spPr bwMode="auto">
          <a:xfrm>
            <a:off x="1785938" y="1928813"/>
            <a:ext cx="857250" cy="523220"/>
          </a:xfrm>
          <a:prstGeom prst="rect">
            <a:avLst/>
          </a:prstGeom>
          <a:noFill/>
          <a:ln w="9525">
            <a:noFill/>
            <a:miter lim="800000"/>
            <a:headEnd/>
            <a:tailEnd/>
          </a:ln>
        </p:spPr>
        <p:txBody>
          <a:bodyPr>
            <a:spAutoFit/>
          </a:bodyPr>
          <a:lstStyle/>
          <a:p>
            <a:r>
              <a:rPr lang="zh-CN" altLang="en-US" sz="1400">
                <a:solidFill>
                  <a:schemeClr val="bg1"/>
                </a:solidFill>
                <a:latin typeface="微软雅黑" pitchFamily="34" charset="-122"/>
                <a:ea typeface="微软雅黑" pitchFamily="34" charset="-122"/>
              </a:rPr>
              <a:t>对</a:t>
            </a:r>
            <a:endParaRPr lang="en-US" altLang="zh-CN" sz="1400">
              <a:solidFill>
                <a:schemeClr val="bg1"/>
              </a:solidFill>
              <a:latin typeface="微软雅黑" pitchFamily="34" charset="-122"/>
              <a:ea typeface="微软雅黑" pitchFamily="34" charset="-122"/>
            </a:endParaRPr>
          </a:p>
          <a:p>
            <a:r>
              <a:rPr lang="zh-CN" altLang="en-US" sz="1400">
                <a:solidFill>
                  <a:schemeClr val="bg1"/>
                </a:solidFill>
                <a:latin typeface="微软雅黑" pitchFamily="34" charset="-122"/>
                <a:ea typeface="微软雅黑" pitchFamily="34" charset="-122"/>
              </a:rPr>
              <a:t>内</a:t>
            </a:r>
          </a:p>
        </p:txBody>
      </p:sp>
      <p:grpSp>
        <p:nvGrpSpPr>
          <p:cNvPr id="8" name="组合 19"/>
          <p:cNvGrpSpPr>
            <a:grpSpLocks/>
          </p:cNvGrpSpPr>
          <p:nvPr/>
        </p:nvGrpSpPr>
        <p:grpSpPr bwMode="auto">
          <a:xfrm>
            <a:off x="357188" y="1571625"/>
            <a:ext cx="1928812" cy="3786188"/>
            <a:chOff x="1142976" y="1571612"/>
            <a:chExt cx="2500330" cy="3786214"/>
          </a:xfrm>
        </p:grpSpPr>
        <p:sp>
          <p:nvSpPr>
            <p:cNvPr id="9" name="矩形 8"/>
            <p:cNvSpPr/>
            <p:nvPr/>
          </p:nvSpPr>
          <p:spPr bwMode="auto">
            <a:xfrm>
              <a:off x="1142976" y="1785926"/>
              <a:ext cx="2500330" cy="2286016"/>
            </a:xfrm>
            <a:prstGeom prst="rect">
              <a:avLst/>
            </a:prstGeom>
            <a:noFill/>
            <a:ln w="19050" cap="flat" cmpd="sng" algn="ctr">
              <a:solidFill>
                <a:schemeClr val="bg1">
                  <a:lumMod val="75000"/>
                </a:schemeClr>
              </a:solidFill>
              <a:prstDash val="solid"/>
              <a:round/>
              <a:headEnd type="none" w="med" len="med"/>
              <a:tailEnd type="none" w="med" len="med"/>
            </a:ln>
            <a:effectLst/>
          </p:spPr>
          <p:txBody>
            <a:bodyPr/>
            <a:lstStyle/>
            <a:p>
              <a:pPr>
                <a:defRPr/>
              </a:pPr>
              <a:endParaRPr lang="zh-CN" altLang="en-US" sz="1400">
                <a:latin typeface="微软雅黑" pitchFamily="34" charset="-122"/>
                <a:ea typeface="微软雅黑" pitchFamily="34" charset="-122"/>
              </a:endParaRPr>
            </a:p>
          </p:txBody>
        </p:sp>
        <p:sp>
          <p:nvSpPr>
            <p:cNvPr id="10" name="矩形 7"/>
            <p:cNvSpPr>
              <a:spLocks noChangeArrowheads="1"/>
            </p:cNvSpPr>
            <p:nvPr/>
          </p:nvSpPr>
          <p:spPr bwMode="auto">
            <a:xfrm>
              <a:off x="1142976" y="3071810"/>
              <a:ext cx="2500330" cy="2286016"/>
            </a:xfrm>
            <a:prstGeom prst="rect">
              <a:avLst/>
            </a:prstGeom>
            <a:solidFill>
              <a:srgbClr val="00B0F0"/>
            </a:solidFill>
            <a:ln w="9525" algn="ctr">
              <a:noFill/>
              <a:round/>
              <a:headEnd/>
              <a:tailEnd/>
            </a:ln>
          </p:spPr>
          <p:txBody>
            <a:bodyPr/>
            <a:lstStyle/>
            <a:p>
              <a:endParaRPr lang="zh-CN" altLang="en-US" sz="1400">
                <a:latin typeface="微软雅黑" pitchFamily="34" charset="-122"/>
                <a:ea typeface="微软雅黑" pitchFamily="34" charset="-122"/>
              </a:endParaRPr>
            </a:p>
          </p:txBody>
        </p:sp>
        <p:sp>
          <p:nvSpPr>
            <p:cNvPr id="11" name="矩形 9"/>
            <p:cNvSpPr>
              <a:spLocks noChangeArrowheads="1"/>
            </p:cNvSpPr>
            <p:nvPr/>
          </p:nvSpPr>
          <p:spPr bwMode="auto">
            <a:xfrm>
              <a:off x="1142976" y="1785926"/>
              <a:ext cx="2500330" cy="142876"/>
            </a:xfrm>
            <a:prstGeom prst="rect">
              <a:avLst/>
            </a:prstGeom>
            <a:solidFill>
              <a:srgbClr val="00B0F0"/>
            </a:solidFill>
            <a:ln w="9525" algn="ctr">
              <a:noFill/>
              <a:round/>
              <a:headEnd/>
              <a:tailEnd/>
            </a:ln>
          </p:spPr>
          <p:txBody>
            <a:bodyPr/>
            <a:lstStyle/>
            <a:p>
              <a:endParaRPr lang="zh-CN" altLang="en-US" sz="1400">
                <a:latin typeface="微软雅黑" pitchFamily="34" charset="-122"/>
                <a:ea typeface="微软雅黑" pitchFamily="34" charset="-122"/>
              </a:endParaRPr>
            </a:p>
          </p:txBody>
        </p:sp>
        <p:cxnSp>
          <p:nvCxnSpPr>
            <p:cNvPr id="12" name="直接连接符 11"/>
            <p:cNvCxnSpPr>
              <a:cxnSpLocks noChangeShapeType="1"/>
              <a:stCxn id="11" idx="2"/>
              <a:endCxn id="10" idx="0"/>
            </p:cNvCxnSpPr>
            <p:nvPr/>
          </p:nvCxnSpPr>
          <p:spPr bwMode="auto">
            <a:xfrm rot="5400000">
              <a:off x="1821637" y="2500306"/>
              <a:ext cx="1143008" cy="1588"/>
            </a:xfrm>
            <a:prstGeom prst="line">
              <a:avLst/>
            </a:prstGeom>
            <a:noFill/>
            <a:ln w="28575" algn="ctr">
              <a:solidFill>
                <a:srgbClr val="2FC9FF"/>
              </a:solidFill>
              <a:prstDash val="dash"/>
              <a:round/>
              <a:headEnd/>
              <a:tailEnd/>
            </a:ln>
          </p:spPr>
        </p:cxnSp>
        <p:grpSp>
          <p:nvGrpSpPr>
            <p:cNvPr id="13" name="组合 18"/>
            <p:cNvGrpSpPr>
              <a:grpSpLocks/>
            </p:cNvGrpSpPr>
            <p:nvPr/>
          </p:nvGrpSpPr>
          <p:grpSpPr bwMode="auto">
            <a:xfrm>
              <a:off x="2071670" y="1571612"/>
              <a:ext cx="642942" cy="571504"/>
              <a:chOff x="2071670" y="1571612"/>
              <a:chExt cx="642942" cy="571504"/>
            </a:xfrm>
          </p:grpSpPr>
          <p:sp>
            <p:nvSpPr>
              <p:cNvPr id="14" name="椭圆 15"/>
              <p:cNvSpPr>
                <a:spLocks noChangeArrowheads="1"/>
              </p:cNvSpPr>
              <p:nvPr/>
            </p:nvSpPr>
            <p:spPr bwMode="auto">
              <a:xfrm>
                <a:off x="2071670" y="1571612"/>
                <a:ext cx="642942" cy="571504"/>
              </a:xfrm>
              <a:prstGeom prst="ellipse">
                <a:avLst/>
              </a:prstGeom>
              <a:solidFill>
                <a:srgbClr val="00B0F0"/>
              </a:solidFill>
              <a:ln w="28575" algn="ctr">
                <a:solidFill>
                  <a:srgbClr val="FFFFFF"/>
                </a:solidFill>
                <a:round/>
                <a:headEnd/>
                <a:tailEnd/>
              </a:ln>
            </p:spPr>
            <p:txBody>
              <a:bodyPr/>
              <a:lstStyle/>
              <a:p>
                <a:endParaRPr lang="zh-CN" altLang="en-US" sz="1400">
                  <a:latin typeface="微软雅黑" pitchFamily="34" charset="-122"/>
                  <a:ea typeface="微软雅黑" pitchFamily="34" charset="-122"/>
                </a:endParaRPr>
              </a:p>
            </p:txBody>
          </p:sp>
          <p:sp>
            <p:nvSpPr>
              <p:cNvPr id="15" name="TextBox 16"/>
              <p:cNvSpPr txBox="1">
                <a:spLocks noChangeArrowheads="1"/>
              </p:cNvSpPr>
              <p:nvPr/>
            </p:nvSpPr>
            <p:spPr bwMode="auto">
              <a:xfrm>
                <a:off x="2158735" y="1571612"/>
                <a:ext cx="285753" cy="307779"/>
              </a:xfrm>
              <a:prstGeom prst="rect">
                <a:avLst/>
              </a:prstGeom>
              <a:noFill/>
              <a:ln w="9525">
                <a:noFill/>
                <a:miter lim="800000"/>
                <a:headEnd/>
                <a:tailEnd/>
              </a:ln>
            </p:spPr>
            <p:txBody>
              <a:bodyPr>
                <a:spAutoFit/>
              </a:bodyPr>
              <a:lstStyle/>
              <a:p>
                <a:r>
                  <a:rPr lang="en-US" altLang="zh-CN" sz="1400" b="1">
                    <a:solidFill>
                      <a:schemeClr val="bg1"/>
                    </a:solidFill>
                    <a:latin typeface="微软雅黑" pitchFamily="34" charset="-122"/>
                    <a:ea typeface="微软雅黑" pitchFamily="34" charset="-122"/>
                  </a:rPr>
                  <a:t>1</a:t>
                </a:r>
                <a:endParaRPr lang="zh-CN" altLang="en-US" sz="1400" b="1">
                  <a:solidFill>
                    <a:schemeClr val="bg1"/>
                  </a:solidFill>
                  <a:latin typeface="微软雅黑" pitchFamily="34" charset="-122"/>
                  <a:ea typeface="微软雅黑" pitchFamily="34" charset="-122"/>
                </a:endParaRPr>
              </a:p>
            </p:txBody>
          </p:sp>
        </p:grpSp>
      </p:grpSp>
      <p:sp>
        <p:nvSpPr>
          <p:cNvPr id="16" name="TextBox 36"/>
          <p:cNvSpPr txBox="1">
            <a:spLocks noChangeArrowheads="1"/>
          </p:cNvSpPr>
          <p:nvPr/>
        </p:nvSpPr>
        <p:spPr bwMode="auto">
          <a:xfrm>
            <a:off x="3571889" y="1059404"/>
            <a:ext cx="3000375" cy="369332"/>
          </a:xfrm>
          <a:prstGeom prst="rect">
            <a:avLst/>
          </a:prstGeom>
          <a:noFill/>
          <a:ln w="9525">
            <a:noFill/>
            <a:miter lim="800000"/>
            <a:headEnd/>
            <a:tailEnd/>
          </a:ln>
        </p:spPr>
        <p:txBody>
          <a:bodyPr>
            <a:spAutoFit/>
          </a:bodyPr>
          <a:lstStyle/>
          <a:p>
            <a:r>
              <a:rPr lang="zh-CN" altLang="en-US" b="1" dirty="0">
                <a:latin typeface="+mn-ea"/>
                <a:ea typeface="+mn-ea"/>
              </a:rPr>
              <a:t>每月操作流程</a:t>
            </a:r>
          </a:p>
        </p:txBody>
      </p:sp>
      <p:sp>
        <p:nvSpPr>
          <p:cNvPr id="17" name="TextBox 37"/>
          <p:cNvSpPr txBox="1">
            <a:spLocks noChangeArrowheads="1"/>
          </p:cNvSpPr>
          <p:nvPr/>
        </p:nvSpPr>
        <p:spPr bwMode="auto">
          <a:xfrm>
            <a:off x="285720" y="3183625"/>
            <a:ext cx="2071702" cy="2031325"/>
          </a:xfrm>
          <a:prstGeom prst="rect">
            <a:avLst/>
          </a:prstGeom>
          <a:noFill/>
          <a:ln w="9525">
            <a:noFill/>
            <a:miter lim="800000"/>
            <a:headEnd/>
            <a:tailEnd/>
          </a:ln>
        </p:spPr>
        <p:txBody>
          <a:bodyPr wrap="square">
            <a:spAutoFit/>
          </a:bodyPr>
          <a:lstStyle/>
          <a:p>
            <a:r>
              <a:rPr lang="zh-CN" altLang="en-US" sz="1400" b="1" dirty="0" smtClean="0">
                <a:latin typeface="+mn-ea"/>
                <a:ea typeface="+mn-ea"/>
              </a:rPr>
              <a:t>按照协议规定时间，</a:t>
            </a:r>
            <a:r>
              <a:rPr lang="en-US" altLang="zh-CN" sz="1400" b="1" dirty="0" smtClean="0">
                <a:latin typeface="+mn-ea"/>
                <a:ea typeface="+mn-ea"/>
              </a:rPr>
              <a:t>15</a:t>
            </a:r>
            <a:r>
              <a:rPr lang="zh-CN" altLang="en-US" sz="1400" b="1" dirty="0" smtClean="0">
                <a:latin typeface="+mn-ea"/>
                <a:ea typeface="+mn-ea"/>
              </a:rPr>
              <a:t>日之前提交</a:t>
            </a:r>
            <a:r>
              <a:rPr lang="en-US" altLang="zh-CN" sz="1400" b="1" dirty="0" smtClean="0">
                <a:latin typeface="+mn-ea"/>
                <a:ea typeface="+mn-ea"/>
              </a:rPr>
              <a:t>《</a:t>
            </a:r>
            <a:r>
              <a:rPr lang="zh-CN" altLang="en-US" sz="1400" b="1" dirty="0" smtClean="0">
                <a:latin typeface="+mn-ea"/>
                <a:ea typeface="+mn-ea"/>
              </a:rPr>
              <a:t>人员变动信息确认单</a:t>
            </a:r>
            <a:r>
              <a:rPr lang="en-US" altLang="zh-CN" sz="1400" b="1" dirty="0" smtClean="0">
                <a:latin typeface="+mn-ea"/>
                <a:ea typeface="+mn-ea"/>
              </a:rPr>
              <a:t>》</a:t>
            </a:r>
            <a:r>
              <a:rPr lang="zh-CN" altLang="en-US" sz="1400" b="1" dirty="0" smtClean="0">
                <a:latin typeface="+mn-ea"/>
                <a:ea typeface="+mn-ea"/>
              </a:rPr>
              <a:t>，新增员工提交</a:t>
            </a:r>
            <a:r>
              <a:rPr lang="en-US" altLang="zh-CN" sz="1400" b="1" dirty="0" smtClean="0">
                <a:latin typeface="+mn-ea"/>
                <a:ea typeface="+mn-ea"/>
              </a:rPr>
              <a:t>《</a:t>
            </a:r>
            <a:r>
              <a:rPr lang="zh-CN" altLang="en-US" sz="1400" b="1" dirty="0" smtClean="0">
                <a:latin typeface="+mn-ea"/>
                <a:ea typeface="+mn-ea"/>
              </a:rPr>
              <a:t>员工个人信息登记表</a:t>
            </a:r>
            <a:r>
              <a:rPr lang="en-US" altLang="zh-CN" sz="1400" b="1" dirty="0" smtClean="0">
                <a:latin typeface="+mn-ea"/>
                <a:ea typeface="+mn-ea"/>
              </a:rPr>
              <a:t>》</a:t>
            </a:r>
            <a:r>
              <a:rPr lang="zh-CN" altLang="en-US" sz="1400" b="1" dirty="0" smtClean="0">
                <a:latin typeface="+mn-ea"/>
                <a:ea typeface="+mn-ea"/>
              </a:rPr>
              <a:t>、职工身份证复印件户口页复印件、劳动合同复印件、一寸彩照、中断人员提交解除（终止）合同证明书</a:t>
            </a:r>
          </a:p>
        </p:txBody>
      </p:sp>
      <p:grpSp>
        <p:nvGrpSpPr>
          <p:cNvPr id="18" name="组合 64"/>
          <p:cNvGrpSpPr>
            <a:grpSpLocks/>
          </p:cNvGrpSpPr>
          <p:nvPr/>
        </p:nvGrpSpPr>
        <p:grpSpPr bwMode="auto">
          <a:xfrm>
            <a:off x="2500313" y="1571625"/>
            <a:ext cx="1928812" cy="3786188"/>
            <a:chOff x="1142976" y="1571612"/>
            <a:chExt cx="2500330" cy="3786214"/>
          </a:xfrm>
        </p:grpSpPr>
        <p:sp>
          <p:nvSpPr>
            <p:cNvPr id="19" name="矩形 18"/>
            <p:cNvSpPr/>
            <p:nvPr/>
          </p:nvSpPr>
          <p:spPr bwMode="auto">
            <a:xfrm>
              <a:off x="1142976" y="1785926"/>
              <a:ext cx="2500330" cy="2286016"/>
            </a:xfrm>
            <a:prstGeom prst="rect">
              <a:avLst/>
            </a:prstGeom>
            <a:noFill/>
            <a:ln w="19050" cap="flat" cmpd="sng" algn="ctr">
              <a:solidFill>
                <a:schemeClr val="bg1">
                  <a:lumMod val="75000"/>
                </a:schemeClr>
              </a:solidFill>
              <a:prstDash val="solid"/>
              <a:round/>
              <a:headEnd type="none" w="med" len="med"/>
              <a:tailEnd type="none" w="med" len="med"/>
            </a:ln>
            <a:effectLst/>
          </p:spPr>
          <p:txBody>
            <a:bodyPr/>
            <a:lstStyle/>
            <a:p>
              <a:pPr>
                <a:defRPr/>
              </a:pPr>
              <a:endParaRPr lang="zh-CN" altLang="en-US" sz="1400">
                <a:latin typeface="微软雅黑" pitchFamily="34" charset="-122"/>
                <a:ea typeface="微软雅黑" pitchFamily="34" charset="-122"/>
              </a:endParaRPr>
            </a:p>
          </p:txBody>
        </p:sp>
        <p:sp>
          <p:nvSpPr>
            <p:cNvPr id="20" name="矩形 66"/>
            <p:cNvSpPr>
              <a:spLocks noChangeArrowheads="1"/>
            </p:cNvSpPr>
            <p:nvPr/>
          </p:nvSpPr>
          <p:spPr bwMode="auto">
            <a:xfrm>
              <a:off x="1142976" y="3071810"/>
              <a:ext cx="2500330" cy="2286016"/>
            </a:xfrm>
            <a:prstGeom prst="rect">
              <a:avLst/>
            </a:prstGeom>
            <a:solidFill>
              <a:srgbClr val="00B0F0"/>
            </a:solidFill>
            <a:ln w="9525" algn="ctr">
              <a:noFill/>
              <a:round/>
              <a:headEnd/>
              <a:tailEnd/>
            </a:ln>
          </p:spPr>
          <p:txBody>
            <a:bodyPr/>
            <a:lstStyle/>
            <a:p>
              <a:endParaRPr lang="zh-CN" altLang="en-US" sz="1400">
                <a:latin typeface="微软雅黑" pitchFamily="34" charset="-122"/>
                <a:ea typeface="微软雅黑" pitchFamily="34" charset="-122"/>
              </a:endParaRPr>
            </a:p>
          </p:txBody>
        </p:sp>
        <p:sp>
          <p:nvSpPr>
            <p:cNvPr id="21" name="矩形 67"/>
            <p:cNvSpPr>
              <a:spLocks noChangeArrowheads="1"/>
            </p:cNvSpPr>
            <p:nvPr/>
          </p:nvSpPr>
          <p:spPr bwMode="auto">
            <a:xfrm>
              <a:off x="1142976" y="1785926"/>
              <a:ext cx="2500330" cy="142876"/>
            </a:xfrm>
            <a:prstGeom prst="rect">
              <a:avLst/>
            </a:prstGeom>
            <a:solidFill>
              <a:srgbClr val="00B0F0"/>
            </a:solidFill>
            <a:ln w="9525" algn="ctr">
              <a:noFill/>
              <a:round/>
              <a:headEnd/>
              <a:tailEnd/>
            </a:ln>
          </p:spPr>
          <p:txBody>
            <a:bodyPr/>
            <a:lstStyle/>
            <a:p>
              <a:endParaRPr lang="zh-CN" altLang="en-US" sz="1400">
                <a:latin typeface="微软雅黑" pitchFamily="34" charset="-122"/>
                <a:ea typeface="微软雅黑" pitchFamily="34" charset="-122"/>
              </a:endParaRPr>
            </a:p>
          </p:txBody>
        </p:sp>
        <p:cxnSp>
          <p:nvCxnSpPr>
            <p:cNvPr id="22" name="直接连接符 68"/>
            <p:cNvCxnSpPr>
              <a:cxnSpLocks noChangeShapeType="1"/>
              <a:stCxn id="21" idx="2"/>
              <a:endCxn id="20" idx="0"/>
            </p:cNvCxnSpPr>
            <p:nvPr/>
          </p:nvCxnSpPr>
          <p:spPr bwMode="auto">
            <a:xfrm rot="5400000">
              <a:off x="1821637" y="2500306"/>
              <a:ext cx="1143008" cy="1588"/>
            </a:xfrm>
            <a:prstGeom prst="line">
              <a:avLst/>
            </a:prstGeom>
            <a:noFill/>
            <a:ln w="28575" algn="ctr">
              <a:solidFill>
                <a:srgbClr val="2FC9FF"/>
              </a:solidFill>
              <a:prstDash val="dash"/>
              <a:round/>
              <a:headEnd/>
              <a:tailEnd/>
            </a:ln>
          </p:spPr>
        </p:cxnSp>
        <p:grpSp>
          <p:nvGrpSpPr>
            <p:cNvPr id="23" name="组合 18"/>
            <p:cNvGrpSpPr>
              <a:grpSpLocks/>
            </p:cNvGrpSpPr>
            <p:nvPr/>
          </p:nvGrpSpPr>
          <p:grpSpPr bwMode="auto">
            <a:xfrm>
              <a:off x="2071670" y="1571612"/>
              <a:ext cx="642942" cy="571504"/>
              <a:chOff x="2071670" y="1571612"/>
              <a:chExt cx="642942" cy="571504"/>
            </a:xfrm>
          </p:grpSpPr>
          <p:sp>
            <p:nvSpPr>
              <p:cNvPr id="24" name="椭圆 70"/>
              <p:cNvSpPr>
                <a:spLocks noChangeArrowheads="1"/>
              </p:cNvSpPr>
              <p:nvPr/>
            </p:nvSpPr>
            <p:spPr bwMode="auto">
              <a:xfrm>
                <a:off x="2071670" y="1571612"/>
                <a:ext cx="642942" cy="571504"/>
              </a:xfrm>
              <a:prstGeom prst="ellipse">
                <a:avLst/>
              </a:prstGeom>
              <a:solidFill>
                <a:srgbClr val="00B0F0"/>
              </a:solidFill>
              <a:ln w="28575" algn="ctr">
                <a:solidFill>
                  <a:srgbClr val="FFFFFF"/>
                </a:solidFill>
                <a:round/>
                <a:headEnd/>
                <a:tailEnd/>
              </a:ln>
            </p:spPr>
            <p:txBody>
              <a:bodyPr/>
              <a:lstStyle/>
              <a:p>
                <a:endParaRPr lang="zh-CN" altLang="en-US" sz="1400">
                  <a:latin typeface="微软雅黑" pitchFamily="34" charset="-122"/>
                  <a:ea typeface="微软雅黑" pitchFamily="34" charset="-122"/>
                </a:endParaRPr>
              </a:p>
            </p:txBody>
          </p:sp>
          <p:sp>
            <p:nvSpPr>
              <p:cNvPr id="25" name="TextBox 71"/>
              <p:cNvSpPr txBox="1">
                <a:spLocks noChangeArrowheads="1"/>
              </p:cNvSpPr>
              <p:nvPr/>
            </p:nvSpPr>
            <p:spPr bwMode="auto">
              <a:xfrm>
                <a:off x="2158735" y="1571612"/>
                <a:ext cx="285753" cy="307779"/>
              </a:xfrm>
              <a:prstGeom prst="rect">
                <a:avLst/>
              </a:prstGeom>
              <a:noFill/>
              <a:ln w="9525">
                <a:noFill/>
                <a:miter lim="800000"/>
                <a:headEnd/>
                <a:tailEnd/>
              </a:ln>
            </p:spPr>
            <p:txBody>
              <a:bodyPr>
                <a:spAutoFit/>
              </a:bodyPr>
              <a:lstStyle/>
              <a:p>
                <a:r>
                  <a:rPr lang="en-US" altLang="zh-CN" sz="1400" b="1">
                    <a:solidFill>
                      <a:schemeClr val="bg1"/>
                    </a:solidFill>
                    <a:latin typeface="微软雅黑" pitchFamily="34" charset="-122"/>
                    <a:ea typeface="微软雅黑" pitchFamily="34" charset="-122"/>
                  </a:rPr>
                  <a:t>2</a:t>
                </a:r>
                <a:endParaRPr lang="zh-CN" altLang="en-US" sz="1400" b="1">
                  <a:solidFill>
                    <a:schemeClr val="bg1"/>
                  </a:solidFill>
                  <a:latin typeface="微软雅黑" pitchFamily="34" charset="-122"/>
                  <a:ea typeface="微软雅黑" pitchFamily="34" charset="-122"/>
                </a:endParaRPr>
              </a:p>
            </p:txBody>
          </p:sp>
        </p:grpSp>
      </p:grpSp>
      <p:grpSp>
        <p:nvGrpSpPr>
          <p:cNvPr id="26" name="组合 72"/>
          <p:cNvGrpSpPr>
            <a:grpSpLocks/>
          </p:cNvGrpSpPr>
          <p:nvPr/>
        </p:nvGrpSpPr>
        <p:grpSpPr bwMode="auto">
          <a:xfrm>
            <a:off x="4643438" y="1571625"/>
            <a:ext cx="1928812" cy="3786188"/>
            <a:chOff x="1142976" y="1571612"/>
            <a:chExt cx="2500330" cy="3786214"/>
          </a:xfrm>
        </p:grpSpPr>
        <p:sp>
          <p:nvSpPr>
            <p:cNvPr id="27" name="矩形 26"/>
            <p:cNvSpPr/>
            <p:nvPr/>
          </p:nvSpPr>
          <p:spPr bwMode="auto">
            <a:xfrm>
              <a:off x="1142976" y="1785926"/>
              <a:ext cx="2500330" cy="2286016"/>
            </a:xfrm>
            <a:prstGeom prst="rect">
              <a:avLst/>
            </a:prstGeom>
            <a:noFill/>
            <a:ln w="19050" cap="flat" cmpd="sng" algn="ctr">
              <a:solidFill>
                <a:schemeClr val="bg1">
                  <a:lumMod val="75000"/>
                </a:schemeClr>
              </a:solidFill>
              <a:prstDash val="solid"/>
              <a:round/>
              <a:headEnd type="none" w="med" len="med"/>
              <a:tailEnd type="none" w="med" len="med"/>
            </a:ln>
            <a:effectLst/>
          </p:spPr>
          <p:txBody>
            <a:bodyPr/>
            <a:lstStyle/>
            <a:p>
              <a:pPr>
                <a:defRPr/>
              </a:pPr>
              <a:endParaRPr lang="zh-CN" altLang="en-US" sz="1400">
                <a:latin typeface="微软雅黑" pitchFamily="34" charset="-122"/>
                <a:ea typeface="微软雅黑" pitchFamily="34" charset="-122"/>
              </a:endParaRPr>
            </a:p>
          </p:txBody>
        </p:sp>
        <p:sp>
          <p:nvSpPr>
            <p:cNvPr id="28" name="矩形 78"/>
            <p:cNvSpPr>
              <a:spLocks noChangeArrowheads="1"/>
            </p:cNvSpPr>
            <p:nvPr/>
          </p:nvSpPr>
          <p:spPr bwMode="auto">
            <a:xfrm>
              <a:off x="1142976" y="3071810"/>
              <a:ext cx="2500330" cy="2286016"/>
            </a:xfrm>
            <a:prstGeom prst="rect">
              <a:avLst/>
            </a:prstGeom>
            <a:solidFill>
              <a:srgbClr val="00B0F0"/>
            </a:solidFill>
            <a:ln w="9525" algn="ctr">
              <a:noFill/>
              <a:round/>
              <a:headEnd/>
              <a:tailEnd/>
            </a:ln>
          </p:spPr>
          <p:txBody>
            <a:bodyPr/>
            <a:lstStyle/>
            <a:p>
              <a:endParaRPr lang="zh-CN" altLang="en-US" sz="1400">
                <a:latin typeface="微软雅黑" pitchFamily="34" charset="-122"/>
                <a:ea typeface="微软雅黑" pitchFamily="34" charset="-122"/>
              </a:endParaRPr>
            </a:p>
          </p:txBody>
        </p:sp>
        <p:sp>
          <p:nvSpPr>
            <p:cNvPr id="29" name="矩形 79"/>
            <p:cNvSpPr>
              <a:spLocks noChangeArrowheads="1"/>
            </p:cNvSpPr>
            <p:nvPr/>
          </p:nvSpPr>
          <p:spPr bwMode="auto">
            <a:xfrm>
              <a:off x="1142976" y="1785926"/>
              <a:ext cx="2500330" cy="142876"/>
            </a:xfrm>
            <a:prstGeom prst="rect">
              <a:avLst/>
            </a:prstGeom>
            <a:solidFill>
              <a:srgbClr val="00B0F0"/>
            </a:solidFill>
            <a:ln w="9525" algn="ctr">
              <a:noFill/>
              <a:round/>
              <a:headEnd/>
              <a:tailEnd/>
            </a:ln>
          </p:spPr>
          <p:txBody>
            <a:bodyPr/>
            <a:lstStyle/>
            <a:p>
              <a:endParaRPr lang="zh-CN" altLang="en-US" sz="1400">
                <a:latin typeface="微软雅黑" pitchFamily="34" charset="-122"/>
                <a:ea typeface="微软雅黑" pitchFamily="34" charset="-122"/>
              </a:endParaRPr>
            </a:p>
          </p:txBody>
        </p:sp>
        <p:cxnSp>
          <p:nvCxnSpPr>
            <p:cNvPr id="30" name="直接连接符 80"/>
            <p:cNvCxnSpPr>
              <a:cxnSpLocks noChangeShapeType="1"/>
              <a:stCxn id="29" idx="2"/>
              <a:endCxn id="28" idx="0"/>
            </p:cNvCxnSpPr>
            <p:nvPr/>
          </p:nvCxnSpPr>
          <p:spPr bwMode="auto">
            <a:xfrm rot="5400000">
              <a:off x="1821637" y="2500306"/>
              <a:ext cx="1143008" cy="1588"/>
            </a:xfrm>
            <a:prstGeom prst="line">
              <a:avLst/>
            </a:prstGeom>
            <a:noFill/>
            <a:ln w="28575" algn="ctr">
              <a:solidFill>
                <a:srgbClr val="2FC9FF"/>
              </a:solidFill>
              <a:prstDash val="dash"/>
              <a:round/>
              <a:headEnd/>
              <a:tailEnd/>
            </a:ln>
          </p:spPr>
        </p:cxnSp>
        <p:grpSp>
          <p:nvGrpSpPr>
            <p:cNvPr id="31" name="组合 18"/>
            <p:cNvGrpSpPr>
              <a:grpSpLocks/>
            </p:cNvGrpSpPr>
            <p:nvPr/>
          </p:nvGrpSpPr>
          <p:grpSpPr bwMode="auto">
            <a:xfrm>
              <a:off x="2071670" y="1571612"/>
              <a:ext cx="642942" cy="571504"/>
              <a:chOff x="2071670" y="1571612"/>
              <a:chExt cx="642942" cy="571504"/>
            </a:xfrm>
          </p:grpSpPr>
          <p:sp>
            <p:nvSpPr>
              <p:cNvPr id="32" name="椭圆 82"/>
              <p:cNvSpPr>
                <a:spLocks noChangeArrowheads="1"/>
              </p:cNvSpPr>
              <p:nvPr/>
            </p:nvSpPr>
            <p:spPr bwMode="auto">
              <a:xfrm>
                <a:off x="2071670" y="1571612"/>
                <a:ext cx="642942" cy="571504"/>
              </a:xfrm>
              <a:prstGeom prst="ellipse">
                <a:avLst/>
              </a:prstGeom>
              <a:solidFill>
                <a:srgbClr val="00B0F0"/>
              </a:solidFill>
              <a:ln w="28575" algn="ctr">
                <a:solidFill>
                  <a:srgbClr val="FFFFFF"/>
                </a:solidFill>
                <a:round/>
                <a:headEnd/>
                <a:tailEnd/>
              </a:ln>
            </p:spPr>
            <p:txBody>
              <a:bodyPr/>
              <a:lstStyle/>
              <a:p>
                <a:endParaRPr lang="zh-CN" altLang="en-US" sz="1400">
                  <a:latin typeface="微软雅黑" pitchFamily="34" charset="-122"/>
                  <a:ea typeface="微软雅黑" pitchFamily="34" charset="-122"/>
                </a:endParaRPr>
              </a:p>
            </p:txBody>
          </p:sp>
          <p:sp>
            <p:nvSpPr>
              <p:cNvPr id="33" name="TextBox 83"/>
              <p:cNvSpPr txBox="1">
                <a:spLocks noChangeArrowheads="1"/>
              </p:cNvSpPr>
              <p:nvPr/>
            </p:nvSpPr>
            <p:spPr bwMode="auto">
              <a:xfrm>
                <a:off x="2158735" y="1571612"/>
                <a:ext cx="285753" cy="307779"/>
              </a:xfrm>
              <a:prstGeom prst="rect">
                <a:avLst/>
              </a:prstGeom>
              <a:noFill/>
              <a:ln w="9525">
                <a:noFill/>
                <a:miter lim="800000"/>
                <a:headEnd/>
                <a:tailEnd/>
              </a:ln>
            </p:spPr>
            <p:txBody>
              <a:bodyPr>
                <a:spAutoFit/>
              </a:bodyPr>
              <a:lstStyle/>
              <a:p>
                <a:r>
                  <a:rPr lang="en-US" altLang="zh-CN" sz="1400" b="1">
                    <a:solidFill>
                      <a:schemeClr val="bg1"/>
                    </a:solidFill>
                    <a:latin typeface="微软雅黑" pitchFamily="34" charset="-122"/>
                    <a:ea typeface="微软雅黑" pitchFamily="34" charset="-122"/>
                  </a:rPr>
                  <a:t>3</a:t>
                </a:r>
                <a:endParaRPr lang="zh-CN" altLang="en-US" sz="1400" b="1">
                  <a:solidFill>
                    <a:schemeClr val="bg1"/>
                  </a:solidFill>
                  <a:latin typeface="微软雅黑" pitchFamily="34" charset="-122"/>
                  <a:ea typeface="微软雅黑" pitchFamily="34" charset="-122"/>
                </a:endParaRPr>
              </a:p>
            </p:txBody>
          </p:sp>
        </p:grpSp>
      </p:grpSp>
      <p:grpSp>
        <p:nvGrpSpPr>
          <p:cNvPr id="34" name="组合 84"/>
          <p:cNvGrpSpPr>
            <a:grpSpLocks/>
          </p:cNvGrpSpPr>
          <p:nvPr/>
        </p:nvGrpSpPr>
        <p:grpSpPr bwMode="auto">
          <a:xfrm>
            <a:off x="6786578" y="1571638"/>
            <a:ext cx="1928812" cy="3786188"/>
            <a:chOff x="1142976" y="1571612"/>
            <a:chExt cx="2500330" cy="3786214"/>
          </a:xfrm>
        </p:grpSpPr>
        <p:sp>
          <p:nvSpPr>
            <p:cNvPr id="35" name="矩形 34"/>
            <p:cNvSpPr/>
            <p:nvPr/>
          </p:nvSpPr>
          <p:spPr bwMode="auto">
            <a:xfrm>
              <a:off x="1142976" y="1785926"/>
              <a:ext cx="2500330" cy="2286016"/>
            </a:xfrm>
            <a:prstGeom prst="rect">
              <a:avLst/>
            </a:prstGeom>
            <a:noFill/>
            <a:ln w="19050" cap="flat" cmpd="sng" algn="ctr">
              <a:solidFill>
                <a:schemeClr val="bg1">
                  <a:lumMod val="75000"/>
                </a:schemeClr>
              </a:solidFill>
              <a:prstDash val="solid"/>
              <a:round/>
              <a:headEnd type="none" w="med" len="med"/>
              <a:tailEnd type="none" w="med" len="med"/>
            </a:ln>
            <a:effectLst/>
          </p:spPr>
          <p:txBody>
            <a:bodyPr/>
            <a:lstStyle/>
            <a:p>
              <a:pPr>
                <a:defRPr/>
              </a:pPr>
              <a:endParaRPr lang="zh-CN" altLang="en-US" sz="1400">
                <a:latin typeface="微软雅黑" pitchFamily="34" charset="-122"/>
                <a:ea typeface="微软雅黑" pitchFamily="34" charset="-122"/>
              </a:endParaRPr>
            </a:p>
          </p:txBody>
        </p:sp>
        <p:sp>
          <p:nvSpPr>
            <p:cNvPr id="36" name="矩形 86"/>
            <p:cNvSpPr>
              <a:spLocks noChangeArrowheads="1"/>
            </p:cNvSpPr>
            <p:nvPr/>
          </p:nvSpPr>
          <p:spPr bwMode="auto">
            <a:xfrm>
              <a:off x="1142976" y="3071810"/>
              <a:ext cx="2500330" cy="2286016"/>
            </a:xfrm>
            <a:prstGeom prst="rect">
              <a:avLst/>
            </a:prstGeom>
            <a:solidFill>
              <a:srgbClr val="00B0F0"/>
            </a:solidFill>
            <a:ln w="9525" algn="ctr">
              <a:noFill/>
              <a:round/>
              <a:headEnd/>
              <a:tailEnd/>
            </a:ln>
          </p:spPr>
          <p:txBody>
            <a:bodyPr/>
            <a:lstStyle/>
            <a:p>
              <a:endParaRPr lang="zh-CN" altLang="en-US" sz="1400">
                <a:latin typeface="微软雅黑" pitchFamily="34" charset="-122"/>
                <a:ea typeface="微软雅黑" pitchFamily="34" charset="-122"/>
              </a:endParaRPr>
            </a:p>
          </p:txBody>
        </p:sp>
        <p:sp>
          <p:nvSpPr>
            <p:cNvPr id="37" name="矩形 87"/>
            <p:cNvSpPr>
              <a:spLocks noChangeArrowheads="1"/>
            </p:cNvSpPr>
            <p:nvPr/>
          </p:nvSpPr>
          <p:spPr bwMode="auto">
            <a:xfrm>
              <a:off x="1142976" y="1785926"/>
              <a:ext cx="2500330" cy="142876"/>
            </a:xfrm>
            <a:prstGeom prst="rect">
              <a:avLst/>
            </a:prstGeom>
            <a:solidFill>
              <a:srgbClr val="00B0F0"/>
            </a:solidFill>
            <a:ln w="9525" algn="ctr">
              <a:noFill/>
              <a:round/>
              <a:headEnd/>
              <a:tailEnd/>
            </a:ln>
          </p:spPr>
          <p:txBody>
            <a:bodyPr/>
            <a:lstStyle/>
            <a:p>
              <a:endParaRPr lang="zh-CN" altLang="en-US" sz="1400">
                <a:latin typeface="微软雅黑" pitchFamily="34" charset="-122"/>
                <a:ea typeface="微软雅黑" pitchFamily="34" charset="-122"/>
              </a:endParaRPr>
            </a:p>
          </p:txBody>
        </p:sp>
        <p:cxnSp>
          <p:nvCxnSpPr>
            <p:cNvPr id="38" name="直接连接符 88"/>
            <p:cNvCxnSpPr>
              <a:cxnSpLocks noChangeShapeType="1"/>
              <a:stCxn id="37" idx="2"/>
              <a:endCxn id="36" idx="0"/>
            </p:cNvCxnSpPr>
            <p:nvPr/>
          </p:nvCxnSpPr>
          <p:spPr bwMode="auto">
            <a:xfrm rot="5400000">
              <a:off x="1821637" y="2500306"/>
              <a:ext cx="1143008" cy="1588"/>
            </a:xfrm>
            <a:prstGeom prst="line">
              <a:avLst/>
            </a:prstGeom>
            <a:noFill/>
            <a:ln w="28575" algn="ctr">
              <a:solidFill>
                <a:srgbClr val="2FC9FF"/>
              </a:solidFill>
              <a:prstDash val="dash"/>
              <a:round/>
              <a:headEnd/>
              <a:tailEnd/>
            </a:ln>
          </p:spPr>
        </p:cxnSp>
        <p:grpSp>
          <p:nvGrpSpPr>
            <p:cNvPr id="39" name="组合 18"/>
            <p:cNvGrpSpPr>
              <a:grpSpLocks/>
            </p:cNvGrpSpPr>
            <p:nvPr/>
          </p:nvGrpSpPr>
          <p:grpSpPr bwMode="auto">
            <a:xfrm>
              <a:off x="2071670" y="1571612"/>
              <a:ext cx="642942" cy="571504"/>
              <a:chOff x="2071670" y="1571612"/>
              <a:chExt cx="642942" cy="571504"/>
            </a:xfrm>
          </p:grpSpPr>
          <p:sp>
            <p:nvSpPr>
              <p:cNvPr id="40" name="椭圆 90"/>
              <p:cNvSpPr>
                <a:spLocks noChangeArrowheads="1"/>
              </p:cNvSpPr>
              <p:nvPr/>
            </p:nvSpPr>
            <p:spPr bwMode="auto">
              <a:xfrm>
                <a:off x="2071670" y="1571612"/>
                <a:ext cx="642942" cy="571504"/>
              </a:xfrm>
              <a:prstGeom prst="ellipse">
                <a:avLst/>
              </a:prstGeom>
              <a:solidFill>
                <a:srgbClr val="00B0F0"/>
              </a:solidFill>
              <a:ln w="28575" algn="ctr">
                <a:solidFill>
                  <a:srgbClr val="FFFFFF"/>
                </a:solidFill>
                <a:round/>
                <a:headEnd/>
                <a:tailEnd/>
              </a:ln>
            </p:spPr>
            <p:txBody>
              <a:bodyPr/>
              <a:lstStyle/>
              <a:p>
                <a:endParaRPr lang="zh-CN" altLang="en-US" sz="1400">
                  <a:latin typeface="微软雅黑" pitchFamily="34" charset="-122"/>
                  <a:ea typeface="微软雅黑" pitchFamily="34" charset="-122"/>
                </a:endParaRPr>
              </a:p>
            </p:txBody>
          </p:sp>
          <p:sp>
            <p:nvSpPr>
              <p:cNvPr id="41" name="TextBox 91"/>
              <p:cNvSpPr txBox="1">
                <a:spLocks noChangeArrowheads="1"/>
              </p:cNvSpPr>
              <p:nvPr/>
            </p:nvSpPr>
            <p:spPr bwMode="auto">
              <a:xfrm>
                <a:off x="2158735" y="1571612"/>
                <a:ext cx="285753" cy="307779"/>
              </a:xfrm>
              <a:prstGeom prst="rect">
                <a:avLst/>
              </a:prstGeom>
              <a:noFill/>
              <a:ln w="9525">
                <a:noFill/>
                <a:miter lim="800000"/>
                <a:headEnd/>
                <a:tailEnd/>
              </a:ln>
            </p:spPr>
            <p:txBody>
              <a:bodyPr>
                <a:spAutoFit/>
              </a:bodyPr>
              <a:lstStyle/>
              <a:p>
                <a:r>
                  <a:rPr lang="en-US" altLang="zh-CN" sz="1400" b="1">
                    <a:solidFill>
                      <a:schemeClr val="bg1"/>
                    </a:solidFill>
                    <a:latin typeface="微软雅黑" pitchFamily="34" charset="-122"/>
                    <a:ea typeface="微软雅黑" pitchFamily="34" charset="-122"/>
                  </a:rPr>
                  <a:t>4</a:t>
                </a:r>
                <a:endParaRPr lang="zh-CN" altLang="en-US" sz="1400" b="1">
                  <a:solidFill>
                    <a:schemeClr val="bg1"/>
                  </a:solidFill>
                  <a:latin typeface="微软雅黑" pitchFamily="34" charset="-122"/>
                  <a:ea typeface="微软雅黑" pitchFamily="34" charset="-122"/>
                </a:endParaRPr>
              </a:p>
            </p:txBody>
          </p:sp>
        </p:grpSp>
      </p:grpSp>
      <p:sp>
        <p:nvSpPr>
          <p:cNvPr id="42" name="TextBox 92"/>
          <p:cNvSpPr txBox="1">
            <a:spLocks noChangeArrowheads="1"/>
          </p:cNvSpPr>
          <p:nvPr/>
        </p:nvSpPr>
        <p:spPr bwMode="auto">
          <a:xfrm>
            <a:off x="2928926" y="3262970"/>
            <a:ext cx="1857375" cy="523220"/>
          </a:xfrm>
          <a:prstGeom prst="rect">
            <a:avLst/>
          </a:prstGeom>
          <a:noFill/>
          <a:ln w="9525">
            <a:noFill/>
            <a:miter lim="800000"/>
            <a:headEnd/>
            <a:tailEnd/>
          </a:ln>
        </p:spPr>
        <p:txBody>
          <a:bodyPr>
            <a:spAutoFit/>
          </a:bodyPr>
          <a:lstStyle/>
          <a:p>
            <a:r>
              <a:rPr lang="zh-CN" altLang="en-US" sz="1400" b="1" dirty="0" smtClean="0">
                <a:latin typeface="+mn-ea"/>
                <a:ea typeface="+mn-ea"/>
              </a:rPr>
              <a:t>核对费用表</a:t>
            </a:r>
          </a:p>
          <a:p>
            <a:endParaRPr lang="zh-CN" altLang="en-US" sz="1400" b="1" dirty="0">
              <a:latin typeface="微软雅黑" pitchFamily="34" charset="-122"/>
              <a:ea typeface="微软雅黑" pitchFamily="34" charset="-122"/>
            </a:endParaRPr>
          </a:p>
        </p:txBody>
      </p:sp>
      <p:sp>
        <p:nvSpPr>
          <p:cNvPr id="43" name="TextBox 93"/>
          <p:cNvSpPr txBox="1">
            <a:spLocks noChangeArrowheads="1"/>
          </p:cNvSpPr>
          <p:nvPr/>
        </p:nvSpPr>
        <p:spPr bwMode="auto">
          <a:xfrm>
            <a:off x="4714876" y="3261840"/>
            <a:ext cx="1857388" cy="738664"/>
          </a:xfrm>
          <a:prstGeom prst="rect">
            <a:avLst/>
          </a:prstGeom>
          <a:noFill/>
          <a:ln w="9525">
            <a:noFill/>
            <a:miter lim="800000"/>
            <a:headEnd/>
            <a:tailEnd/>
          </a:ln>
        </p:spPr>
        <p:txBody>
          <a:bodyPr wrap="square">
            <a:spAutoFit/>
          </a:bodyPr>
          <a:lstStyle/>
          <a:p>
            <a:r>
              <a:rPr lang="zh-CN" altLang="en-US" sz="1400" b="1" dirty="0" smtClean="0">
                <a:latin typeface="+mn-ea"/>
                <a:ea typeface="+mn-ea"/>
              </a:rPr>
              <a:t>核对无误，</a:t>
            </a:r>
            <a:r>
              <a:rPr lang="en-US" altLang="zh-CN" sz="1400" b="1" dirty="0" smtClean="0">
                <a:latin typeface="+mn-ea"/>
                <a:ea typeface="+mn-ea"/>
              </a:rPr>
              <a:t>20</a:t>
            </a:r>
            <a:r>
              <a:rPr lang="zh-CN" altLang="en-US" sz="1400" b="1" dirty="0" smtClean="0">
                <a:latin typeface="+mn-ea"/>
                <a:ea typeface="+mn-ea"/>
              </a:rPr>
              <a:t>日之前结费</a:t>
            </a:r>
          </a:p>
          <a:p>
            <a:endParaRPr lang="zh-CN" altLang="en-US" sz="1400" b="1" dirty="0">
              <a:latin typeface="微软雅黑" pitchFamily="34" charset="-122"/>
              <a:ea typeface="微软雅黑" pitchFamily="34" charset="-122"/>
            </a:endParaRPr>
          </a:p>
        </p:txBody>
      </p:sp>
      <p:sp>
        <p:nvSpPr>
          <p:cNvPr id="44" name="TextBox 94"/>
          <p:cNvSpPr txBox="1">
            <a:spLocks noChangeArrowheads="1"/>
          </p:cNvSpPr>
          <p:nvPr/>
        </p:nvSpPr>
        <p:spPr bwMode="auto">
          <a:xfrm>
            <a:off x="7143768" y="3286124"/>
            <a:ext cx="1571625" cy="307777"/>
          </a:xfrm>
          <a:prstGeom prst="rect">
            <a:avLst/>
          </a:prstGeom>
          <a:noFill/>
          <a:ln w="9525">
            <a:noFill/>
            <a:miter lim="800000"/>
            <a:headEnd/>
            <a:tailEnd/>
          </a:ln>
        </p:spPr>
        <p:txBody>
          <a:bodyPr>
            <a:spAutoFit/>
          </a:bodyPr>
          <a:lstStyle/>
          <a:p>
            <a:r>
              <a:rPr lang="zh-CN" altLang="en-US" sz="1400" b="1" dirty="0" smtClean="0">
                <a:latin typeface="+mn-ea"/>
                <a:ea typeface="+mn-ea"/>
              </a:rPr>
              <a:t>进行操作</a:t>
            </a:r>
            <a:endParaRPr lang="zh-CN" altLang="en-US" sz="1400" b="1" dirty="0">
              <a:latin typeface="+mn-ea"/>
              <a:ea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55"/>
          <p:cNvSpPr txBox="1"/>
          <p:nvPr/>
        </p:nvSpPr>
        <p:spPr>
          <a:xfrm>
            <a:off x="4071934" y="895633"/>
            <a:ext cx="1571636" cy="461665"/>
          </a:xfrm>
          <a:prstGeom prst="rect">
            <a:avLst/>
          </a:prstGeom>
          <a:noFill/>
        </p:spPr>
        <p:txBody>
          <a:bodyPr wrap="square" rtlCol="0">
            <a:spAutoFit/>
          </a:bodyPr>
          <a:lstStyle/>
          <a:p>
            <a:r>
              <a:rPr lang="zh-CN" altLang="en-US" sz="2400" b="1" dirty="0" smtClean="0">
                <a:latin typeface="+mn-ea"/>
                <a:ea typeface="+mn-ea"/>
              </a:rPr>
              <a:t>目</a:t>
            </a:r>
            <a:r>
              <a:rPr lang="en-US" altLang="zh-CN" sz="2400" b="1" dirty="0" smtClean="0">
                <a:latin typeface="+mn-ea"/>
                <a:ea typeface="+mn-ea"/>
              </a:rPr>
              <a:t>    </a:t>
            </a:r>
            <a:r>
              <a:rPr lang="zh-CN" altLang="en-US" sz="2400" b="1" dirty="0" smtClean="0">
                <a:latin typeface="+mn-ea"/>
                <a:ea typeface="+mn-ea"/>
              </a:rPr>
              <a:t>录</a:t>
            </a:r>
            <a:endParaRPr lang="zh-CN" altLang="en-US" sz="2400" b="1" dirty="0">
              <a:latin typeface="+mn-ea"/>
              <a:ea typeface="+mn-ea"/>
            </a:endParaRPr>
          </a:p>
        </p:txBody>
      </p:sp>
      <p:grpSp>
        <p:nvGrpSpPr>
          <p:cNvPr id="2" name="组合 179"/>
          <p:cNvGrpSpPr/>
          <p:nvPr/>
        </p:nvGrpSpPr>
        <p:grpSpPr>
          <a:xfrm>
            <a:off x="1500166" y="1962144"/>
            <a:ext cx="6500858" cy="4110062"/>
            <a:chOff x="1928794" y="1357298"/>
            <a:chExt cx="6500858" cy="4110062"/>
          </a:xfrm>
        </p:grpSpPr>
        <p:grpSp>
          <p:nvGrpSpPr>
            <p:cNvPr id="3" name="组合 150"/>
            <p:cNvGrpSpPr/>
            <p:nvPr/>
          </p:nvGrpSpPr>
          <p:grpSpPr>
            <a:xfrm>
              <a:off x="1933575" y="2033582"/>
              <a:ext cx="6353201" cy="609600"/>
              <a:chOff x="2005013" y="2028809"/>
              <a:chExt cx="6353201" cy="609600"/>
            </a:xfrm>
          </p:grpSpPr>
          <p:grpSp>
            <p:nvGrpSpPr>
              <p:cNvPr id="4" name="Group 12"/>
              <p:cNvGrpSpPr>
                <a:grpSpLocks/>
              </p:cNvGrpSpPr>
              <p:nvPr/>
            </p:nvGrpSpPr>
            <p:grpSpPr bwMode="auto">
              <a:xfrm>
                <a:off x="2005013" y="2028809"/>
                <a:ext cx="609600" cy="609600"/>
                <a:chOff x="816" y="1872"/>
                <a:chExt cx="384" cy="384"/>
              </a:xfrm>
            </p:grpSpPr>
            <p:sp>
              <p:nvSpPr>
                <p:cNvPr id="65549" name="Oval 1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50" name="Oval 1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51" name="Oval 1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52" name="Oval 1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92" name="Oval 1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93" name="Oval 1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94" name="Oval 1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95" name="Oval 2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96" name="Oval 2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5" name="Text Box 26"/>
              <p:cNvSpPr txBox="1">
                <a:spLocks noChangeArrowheads="1"/>
              </p:cNvSpPr>
              <p:nvPr/>
            </p:nvSpPr>
            <p:spPr bwMode="auto">
              <a:xfrm>
                <a:off x="2743200" y="2133519"/>
                <a:ext cx="5615014"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搜才人事代理产品应用背景                       </a:t>
                </a:r>
                <a:r>
                  <a:rPr lang="en-US" altLang="zh-CN" b="1" dirty="0" smtClean="0">
                    <a:solidFill>
                      <a:schemeClr val="tx2"/>
                    </a:solidFill>
                  </a:rPr>
                  <a:t>P9-10</a:t>
                </a:r>
              </a:p>
            </p:txBody>
          </p:sp>
          <p:sp>
            <p:nvSpPr>
              <p:cNvPr id="10246" name="Text Box 42"/>
              <p:cNvSpPr txBox="1">
                <a:spLocks noChangeArrowheads="1"/>
              </p:cNvSpPr>
              <p:nvPr/>
            </p:nvSpPr>
            <p:spPr bwMode="gray">
              <a:xfrm>
                <a:off x="2133600" y="2112946"/>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3</a:t>
                </a:r>
                <a:endParaRPr lang="en-US" altLang="zh-CN" sz="2400" b="1" dirty="0">
                  <a:solidFill>
                    <a:srgbClr val="000000"/>
                  </a:solidFill>
                </a:endParaRPr>
              </a:p>
            </p:txBody>
          </p:sp>
          <p:cxnSp>
            <p:nvCxnSpPr>
              <p:cNvPr id="121" name="直接连接符 120"/>
              <p:cNvCxnSpPr/>
              <p:nvPr/>
            </p:nvCxnSpPr>
            <p:spPr>
              <a:xfrm>
                <a:off x="6000760" y="2319315"/>
                <a:ext cx="1357322"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矩形 139"/>
              <p:cNvSpPr/>
              <p:nvPr/>
            </p:nvSpPr>
            <p:spPr>
              <a:xfrm>
                <a:off x="7415119" y="2105001"/>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5" name="组合 151"/>
            <p:cNvGrpSpPr/>
            <p:nvPr/>
          </p:nvGrpSpPr>
          <p:grpSpPr>
            <a:xfrm>
              <a:off x="1928794" y="2747962"/>
              <a:ext cx="6429420" cy="609600"/>
              <a:chOff x="2000232" y="2857496"/>
              <a:chExt cx="6429420" cy="609600"/>
            </a:xfrm>
          </p:grpSpPr>
          <p:sp>
            <p:nvSpPr>
              <p:cNvPr id="10252" name="Text Box 28"/>
              <p:cNvSpPr txBox="1">
                <a:spLocks noChangeArrowheads="1"/>
              </p:cNvSpPr>
              <p:nvPr/>
            </p:nvSpPr>
            <p:spPr bwMode="auto">
              <a:xfrm>
                <a:off x="2743200" y="2962206"/>
                <a:ext cx="5686452"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搜才人事代理产品服务内容                       </a:t>
                </a:r>
                <a:r>
                  <a:rPr lang="en-US" altLang="zh-CN" b="1" dirty="0" smtClean="0">
                    <a:solidFill>
                      <a:schemeClr val="tx2"/>
                    </a:solidFill>
                  </a:rPr>
                  <a:t>P11-12</a:t>
                </a:r>
              </a:p>
            </p:txBody>
          </p:sp>
          <p:grpSp>
            <p:nvGrpSpPr>
              <p:cNvPr id="6" name="组合 69"/>
              <p:cNvGrpSpPr/>
              <p:nvPr/>
            </p:nvGrpSpPr>
            <p:grpSpPr>
              <a:xfrm>
                <a:off x="2000232" y="2857496"/>
                <a:ext cx="609600" cy="609600"/>
                <a:chOff x="2022475" y="2911459"/>
                <a:chExt cx="609600" cy="609600"/>
              </a:xfrm>
            </p:grpSpPr>
            <p:grpSp>
              <p:nvGrpSpPr>
                <p:cNvPr id="7" name="Group 57"/>
                <p:cNvGrpSpPr>
                  <a:grpSpLocks/>
                </p:cNvGrpSpPr>
                <p:nvPr/>
              </p:nvGrpSpPr>
              <p:grpSpPr bwMode="auto">
                <a:xfrm>
                  <a:off x="2022475" y="2911459"/>
                  <a:ext cx="609600" cy="609600"/>
                  <a:chOff x="1274" y="2437"/>
                  <a:chExt cx="384" cy="384"/>
                </a:xfrm>
              </p:grpSpPr>
              <p:sp>
                <p:nvSpPr>
                  <p:cNvPr id="10269"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70"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84"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85"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86"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74"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75"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76"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77"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78"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5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4</a:t>
                  </a:r>
                  <a:endParaRPr lang="en-US" altLang="zh-CN" sz="2400" b="1" dirty="0">
                    <a:solidFill>
                      <a:srgbClr val="000000"/>
                    </a:solidFill>
                  </a:endParaRPr>
                </a:p>
              </p:txBody>
            </p:sp>
          </p:grpSp>
          <p:cxnSp>
            <p:nvCxnSpPr>
              <p:cNvPr id="125" name="直接连接符 124"/>
              <p:cNvCxnSpPr/>
              <p:nvPr/>
            </p:nvCxnSpPr>
            <p:spPr>
              <a:xfrm>
                <a:off x="5929322" y="3148002"/>
                <a:ext cx="164307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1" name="矩形 140"/>
              <p:cNvSpPr/>
              <p:nvPr/>
            </p:nvSpPr>
            <p:spPr>
              <a:xfrm>
                <a:off x="7429520" y="2933688"/>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8" name="组合 153"/>
            <p:cNvGrpSpPr/>
            <p:nvPr/>
          </p:nvGrpSpPr>
          <p:grpSpPr>
            <a:xfrm>
              <a:off x="1928797" y="4143380"/>
              <a:ext cx="6500855" cy="609600"/>
              <a:chOff x="2000235" y="4786322"/>
              <a:chExt cx="6500855" cy="609600"/>
            </a:xfrm>
          </p:grpSpPr>
          <p:grpSp>
            <p:nvGrpSpPr>
              <p:cNvPr id="9" name="组合 70"/>
              <p:cNvGrpSpPr/>
              <p:nvPr/>
            </p:nvGrpSpPr>
            <p:grpSpPr>
              <a:xfrm>
                <a:off x="2000235" y="4786322"/>
                <a:ext cx="609601" cy="609600"/>
                <a:chOff x="2022478" y="2911459"/>
                <a:chExt cx="609601" cy="609600"/>
              </a:xfrm>
            </p:grpSpPr>
            <p:grpSp>
              <p:nvGrpSpPr>
                <p:cNvPr id="10" name="Group 57"/>
                <p:cNvGrpSpPr>
                  <a:grpSpLocks/>
                </p:cNvGrpSpPr>
                <p:nvPr/>
              </p:nvGrpSpPr>
              <p:grpSpPr bwMode="auto">
                <a:xfrm>
                  <a:off x="2022478" y="2911459"/>
                  <a:ext cx="609601" cy="609600"/>
                  <a:chOff x="1274" y="2437"/>
                  <a:chExt cx="384" cy="384"/>
                </a:xfrm>
              </p:grpSpPr>
              <p:sp>
                <p:nvSpPr>
                  <p:cNvPr id="75"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76"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77"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78"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79"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80"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81"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82"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83"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84"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7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6</a:t>
                  </a:r>
                  <a:endParaRPr lang="en-US" altLang="zh-CN" sz="2400" b="1" dirty="0">
                    <a:solidFill>
                      <a:srgbClr val="000000"/>
                    </a:solidFill>
                  </a:endParaRPr>
                </a:p>
              </p:txBody>
            </p:sp>
          </p:grpSp>
          <p:sp>
            <p:nvSpPr>
              <p:cNvPr id="85" name="矩形 84"/>
              <p:cNvSpPr/>
              <p:nvPr/>
            </p:nvSpPr>
            <p:spPr>
              <a:xfrm>
                <a:off x="2714612" y="4929198"/>
                <a:ext cx="5786478" cy="400110"/>
              </a:xfrm>
              <a:prstGeom prst="rect">
                <a:avLst/>
              </a:prstGeom>
              <a:solidFill>
                <a:schemeClr val="tx1">
                  <a:lumMod val="65000"/>
                  <a:lumOff val="35000"/>
                </a:schemeClr>
              </a:solidFill>
            </p:spPr>
            <p:txBody>
              <a:bodyPr wrap="square">
                <a:spAutoFit/>
              </a:bodyPr>
              <a:lstStyle/>
              <a:p>
                <a:pPr eaLnBrk="0" latinLnBrk="1" hangingPunct="0"/>
                <a:r>
                  <a:rPr lang="zh-CN" altLang="en-US" sz="2000" b="1" dirty="0" smtClean="0">
                    <a:solidFill>
                      <a:schemeClr val="tx2"/>
                    </a:solidFill>
                  </a:rPr>
                  <a:t>搜才人事代理产品客户获取的服务价值     </a:t>
                </a:r>
                <a:r>
                  <a:rPr lang="en-US" altLang="zh-CN" b="1" dirty="0" smtClean="0">
                    <a:solidFill>
                      <a:schemeClr val="tx2"/>
                    </a:solidFill>
                  </a:rPr>
                  <a:t>P16-17</a:t>
                </a:r>
              </a:p>
            </p:txBody>
          </p:sp>
          <p:cxnSp>
            <p:nvCxnSpPr>
              <p:cNvPr id="123" name="直接连接符 122"/>
              <p:cNvCxnSpPr/>
              <p:nvPr/>
            </p:nvCxnSpPr>
            <p:spPr>
              <a:xfrm>
                <a:off x="7143768" y="5141924"/>
                <a:ext cx="35719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7429520" y="4929198"/>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11" name="组合 157"/>
            <p:cNvGrpSpPr/>
            <p:nvPr/>
          </p:nvGrpSpPr>
          <p:grpSpPr>
            <a:xfrm>
              <a:off x="1931987" y="1357298"/>
              <a:ext cx="6211913" cy="609600"/>
              <a:chOff x="2003425" y="1214422"/>
              <a:chExt cx="6211913" cy="609600"/>
            </a:xfrm>
          </p:grpSpPr>
          <p:grpSp>
            <p:nvGrpSpPr>
              <p:cNvPr id="12" name="组合 156"/>
              <p:cNvGrpSpPr/>
              <p:nvPr/>
            </p:nvGrpSpPr>
            <p:grpSpPr>
              <a:xfrm>
                <a:off x="2003425" y="1214422"/>
                <a:ext cx="6211913" cy="609600"/>
                <a:chOff x="2003425" y="1176321"/>
                <a:chExt cx="6211913" cy="609600"/>
              </a:xfrm>
            </p:grpSpPr>
            <p:sp>
              <p:nvSpPr>
                <p:cNvPr id="10256" name="Text Box 24"/>
                <p:cNvSpPr txBox="1">
                  <a:spLocks noChangeArrowheads="1"/>
                </p:cNvSpPr>
                <p:nvPr/>
              </p:nvSpPr>
              <p:spPr bwMode="auto">
                <a:xfrm>
                  <a:off x="2743200" y="1257288"/>
                  <a:ext cx="5472138"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搜才人事代理业务简介                               </a:t>
                  </a:r>
                  <a:r>
                    <a:rPr lang="en-US" altLang="zh-CN" b="1" dirty="0" smtClean="0">
                      <a:solidFill>
                        <a:schemeClr val="tx2"/>
                      </a:solidFill>
                    </a:rPr>
                    <a:t>P6-8</a:t>
                  </a:r>
                  <a:endParaRPr lang="en-US" altLang="zh-CN" b="1" dirty="0">
                    <a:solidFill>
                      <a:schemeClr val="tx2"/>
                    </a:solidFill>
                  </a:endParaRPr>
                </a:p>
              </p:txBody>
            </p:sp>
            <p:grpSp>
              <p:nvGrpSpPr>
                <p:cNvPr id="13" name="Group 58"/>
                <p:cNvGrpSpPr>
                  <a:grpSpLocks/>
                </p:cNvGrpSpPr>
                <p:nvPr/>
              </p:nvGrpSpPr>
              <p:grpSpPr bwMode="auto">
                <a:xfrm>
                  <a:off x="2003425" y="1176321"/>
                  <a:ext cx="609600" cy="609600"/>
                  <a:chOff x="1274" y="2437"/>
                  <a:chExt cx="384" cy="384"/>
                </a:xfrm>
              </p:grpSpPr>
              <p:sp>
                <p:nvSpPr>
                  <p:cNvPr id="10259" name="Text Box 59"/>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60" name="Oval 60"/>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97" name="Oval 61"/>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98" name="Oval 62"/>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99" name="Oval 63"/>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64" name="Oval 64"/>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65" name="Oval 65"/>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66" name="Oval 66"/>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67" name="Oval 67"/>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68" name="Oval 68"/>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19" name="直接连接符 118"/>
                <p:cNvCxnSpPr/>
                <p:nvPr/>
              </p:nvCxnSpPr>
              <p:spPr>
                <a:xfrm>
                  <a:off x="5500694" y="1428731"/>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258" name="Text Box 69"/>
              <p:cNvSpPr txBox="1">
                <a:spLocks noChangeArrowheads="1"/>
              </p:cNvSpPr>
              <p:nvPr/>
            </p:nvSpPr>
            <p:spPr bwMode="gray">
              <a:xfrm>
                <a:off x="2128838" y="1269984"/>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2</a:t>
                </a:r>
                <a:endParaRPr lang="en-US" altLang="zh-CN" sz="2400" b="1" dirty="0">
                  <a:solidFill>
                    <a:srgbClr val="000000"/>
                  </a:solidFill>
                </a:endParaRPr>
              </a:p>
            </p:txBody>
          </p:sp>
        </p:grpSp>
        <p:grpSp>
          <p:nvGrpSpPr>
            <p:cNvPr id="14" name="组合 176"/>
            <p:cNvGrpSpPr/>
            <p:nvPr/>
          </p:nvGrpSpPr>
          <p:grpSpPr>
            <a:xfrm>
              <a:off x="1928794" y="3462342"/>
              <a:ext cx="6357982" cy="609600"/>
              <a:chOff x="1928794" y="3286124"/>
              <a:chExt cx="6357982" cy="609600"/>
            </a:xfrm>
          </p:grpSpPr>
          <p:grpSp>
            <p:nvGrpSpPr>
              <p:cNvPr id="15" name="组合 152"/>
              <p:cNvGrpSpPr/>
              <p:nvPr/>
            </p:nvGrpSpPr>
            <p:grpSpPr>
              <a:xfrm>
                <a:off x="1928794" y="3286124"/>
                <a:ext cx="6357982" cy="609600"/>
                <a:chOff x="2000232" y="3786190"/>
                <a:chExt cx="6357982" cy="609600"/>
              </a:xfrm>
            </p:grpSpPr>
            <p:grpSp>
              <p:nvGrpSpPr>
                <p:cNvPr id="16" name="Group 2"/>
                <p:cNvGrpSpPr>
                  <a:grpSpLocks/>
                </p:cNvGrpSpPr>
                <p:nvPr/>
              </p:nvGrpSpPr>
              <p:grpSpPr bwMode="auto">
                <a:xfrm>
                  <a:off x="2000232" y="3786190"/>
                  <a:ext cx="609600" cy="609600"/>
                  <a:chOff x="816" y="1872"/>
                  <a:chExt cx="384" cy="384"/>
                </a:xfrm>
              </p:grpSpPr>
              <p:sp>
                <p:nvSpPr>
                  <p:cNvPr id="65539"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40"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41"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42"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83"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84"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85"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86"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87"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9" name="Text Box 30"/>
                <p:cNvSpPr txBox="1">
                  <a:spLocks noChangeArrowheads="1"/>
                </p:cNvSpPr>
                <p:nvPr/>
              </p:nvSpPr>
              <p:spPr bwMode="auto">
                <a:xfrm>
                  <a:off x="2714612" y="3929066"/>
                  <a:ext cx="5643602"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搜才人事代理产品客户服务流程                </a:t>
                  </a:r>
                  <a:r>
                    <a:rPr lang="en-US" altLang="zh-CN" b="1" dirty="0" smtClean="0">
                      <a:solidFill>
                        <a:schemeClr val="tx2"/>
                      </a:solidFill>
                    </a:rPr>
                    <a:t>P13-15</a:t>
                  </a:r>
                </a:p>
              </p:txBody>
            </p:sp>
            <p:sp>
              <p:nvSpPr>
                <p:cNvPr id="142" name="矩形 141"/>
                <p:cNvSpPr/>
                <p:nvPr/>
              </p:nvSpPr>
              <p:spPr>
                <a:xfrm>
                  <a:off x="7429755" y="3929066"/>
                  <a:ext cx="184731" cy="369332"/>
                </a:xfrm>
                <a:prstGeom prst="rect">
                  <a:avLst/>
                </a:prstGeom>
              </p:spPr>
              <p:txBody>
                <a:bodyPr wrap="none">
                  <a:spAutoFit/>
                </a:bodyPr>
                <a:lstStyle/>
                <a:p>
                  <a:pPr eaLnBrk="0" hangingPunct="0"/>
                  <a:endParaRPr lang="en-US" altLang="zh-CN" b="1" dirty="0">
                    <a:solidFill>
                      <a:schemeClr val="tx2"/>
                    </a:solidFill>
                  </a:endParaRPr>
                </a:p>
              </p:txBody>
            </p:sp>
          </p:grpSp>
          <p:sp>
            <p:nvSpPr>
              <p:cNvPr id="10250" name="Text Box 43"/>
              <p:cNvSpPr txBox="1">
                <a:spLocks noChangeArrowheads="1"/>
              </p:cNvSpPr>
              <p:nvPr/>
            </p:nvSpPr>
            <p:spPr bwMode="gray">
              <a:xfrm>
                <a:off x="2071670" y="3357562"/>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5</a:t>
                </a:r>
                <a:endParaRPr lang="en-US" altLang="zh-CN" sz="2400" b="1" dirty="0">
                  <a:solidFill>
                    <a:srgbClr val="000000"/>
                  </a:solidFill>
                </a:endParaRPr>
              </a:p>
            </p:txBody>
          </p:sp>
        </p:grpSp>
        <p:grpSp>
          <p:nvGrpSpPr>
            <p:cNvPr id="17" name="组合 177"/>
            <p:cNvGrpSpPr/>
            <p:nvPr/>
          </p:nvGrpSpPr>
          <p:grpSpPr>
            <a:xfrm>
              <a:off x="1928794" y="4857760"/>
              <a:ext cx="6357982" cy="609600"/>
              <a:chOff x="1928794" y="4857760"/>
              <a:chExt cx="6357982" cy="609600"/>
            </a:xfrm>
          </p:grpSpPr>
          <p:grpSp>
            <p:nvGrpSpPr>
              <p:cNvPr id="18" name="组合 154"/>
              <p:cNvGrpSpPr/>
              <p:nvPr/>
            </p:nvGrpSpPr>
            <p:grpSpPr>
              <a:xfrm>
                <a:off x="1928794" y="4857760"/>
                <a:ext cx="6357982" cy="609600"/>
                <a:chOff x="2000232" y="5534044"/>
                <a:chExt cx="6357982" cy="609600"/>
              </a:xfrm>
            </p:grpSpPr>
            <p:sp>
              <p:nvSpPr>
                <p:cNvPr id="86" name="矩形 85"/>
                <p:cNvSpPr/>
                <p:nvPr/>
              </p:nvSpPr>
              <p:spPr>
                <a:xfrm>
                  <a:off x="2714612" y="5643578"/>
                  <a:ext cx="2765501"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搜才人事代理产品特色</a:t>
                  </a:r>
                  <a:endParaRPr lang="en-US" altLang="ko-KR" sz="2000" b="1" dirty="0" smtClean="0">
                    <a:solidFill>
                      <a:schemeClr val="tx2"/>
                    </a:solidFill>
                  </a:endParaRPr>
                </a:p>
              </p:txBody>
            </p:sp>
            <p:grpSp>
              <p:nvGrpSpPr>
                <p:cNvPr id="19" name="Group 2"/>
                <p:cNvGrpSpPr>
                  <a:grpSpLocks/>
                </p:cNvGrpSpPr>
                <p:nvPr/>
              </p:nvGrpSpPr>
              <p:grpSpPr bwMode="auto">
                <a:xfrm>
                  <a:off x="2000232" y="5534044"/>
                  <a:ext cx="609600" cy="609600"/>
                  <a:chOff x="816" y="1872"/>
                  <a:chExt cx="384" cy="384"/>
                </a:xfrm>
              </p:grpSpPr>
              <p:sp>
                <p:nvSpPr>
                  <p:cNvPr id="102"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03"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04"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5"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6"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7"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8"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9"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10"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22" name="直接连接符 121"/>
                <p:cNvCxnSpPr/>
                <p:nvPr/>
              </p:nvCxnSpPr>
              <p:spPr>
                <a:xfrm>
                  <a:off x="5500694" y="5856304"/>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4" name="矩形 143"/>
                <p:cNvSpPr/>
                <p:nvPr/>
              </p:nvSpPr>
              <p:spPr>
                <a:xfrm>
                  <a:off x="7429755" y="5643578"/>
                  <a:ext cx="928459" cy="369332"/>
                </a:xfrm>
                <a:prstGeom prst="rect">
                  <a:avLst/>
                </a:prstGeom>
              </p:spPr>
              <p:txBody>
                <a:bodyPr wrap="none">
                  <a:spAutoFit/>
                </a:bodyPr>
                <a:lstStyle/>
                <a:p>
                  <a:pPr eaLnBrk="0" hangingPunct="0"/>
                  <a:r>
                    <a:rPr lang="en-US" altLang="zh-CN" b="1" dirty="0" smtClean="0">
                      <a:solidFill>
                        <a:schemeClr val="tx2"/>
                      </a:solidFill>
                    </a:rPr>
                    <a:t>P18-19</a:t>
                  </a:r>
                  <a:endParaRPr lang="en-US" altLang="zh-CN" b="1" dirty="0">
                    <a:solidFill>
                      <a:schemeClr val="tx2"/>
                    </a:solidFill>
                  </a:endParaRPr>
                </a:p>
              </p:txBody>
            </p:sp>
          </p:grpSp>
          <p:sp>
            <p:nvSpPr>
              <p:cNvPr id="111" name="Text Box 56"/>
              <p:cNvSpPr txBox="1">
                <a:spLocks noChangeArrowheads="1"/>
              </p:cNvSpPr>
              <p:nvPr/>
            </p:nvSpPr>
            <p:spPr bwMode="gray">
              <a:xfrm>
                <a:off x="2071670" y="49291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7</a:t>
                </a:r>
                <a:endParaRPr lang="en-US" altLang="zh-CN" sz="2400" b="1" dirty="0">
                  <a:solidFill>
                    <a:srgbClr val="000000"/>
                  </a:solidFill>
                </a:endParaRPr>
              </a:p>
            </p:txBody>
          </p:sp>
        </p:grpSp>
      </p:grpSp>
      <p:grpSp>
        <p:nvGrpSpPr>
          <p:cNvPr id="20" name="组合 162"/>
          <p:cNvGrpSpPr/>
          <p:nvPr/>
        </p:nvGrpSpPr>
        <p:grpSpPr>
          <a:xfrm>
            <a:off x="1500166" y="1285860"/>
            <a:ext cx="6155247" cy="609600"/>
            <a:chOff x="2000232" y="5534044"/>
            <a:chExt cx="6155247" cy="609600"/>
          </a:xfrm>
        </p:grpSpPr>
        <p:sp>
          <p:nvSpPr>
            <p:cNvPr id="164" name="矩形 163"/>
            <p:cNvSpPr/>
            <p:nvPr/>
          </p:nvSpPr>
          <p:spPr>
            <a:xfrm>
              <a:off x="2783496" y="5643578"/>
              <a:ext cx="5371983" cy="400110"/>
            </a:xfrm>
            <a:prstGeom prst="rect">
              <a:avLst/>
            </a:prstGeom>
            <a:noFill/>
          </p:spPr>
          <p:txBody>
            <a:bodyPr wrap="none">
              <a:spAutoFit/>
            </a:bodyPr>
            <a:lstStyle/>
            <a:p>
              <a:pPr eaLnBrk="0" latinLnBrk="1" hangingPunct="0"/>
              <a:r>
                <a:rPr lang="zh-CN" altLang="en-US" sz="2000" b="1" dirty="0" smtClean="0">
                  <a:solidFill>
                    <a:schemeClr val="tx2"/>
                  </a:solidFill>
                </a:rPr>
                <a:t>搜才简介                                                    </a:t>
              </a:r>
              <a:r>
                <a:rPr lang="en-US" altLang="zh-CN" b="1" dirty="0" smtClean="0">
                  <a:solidFill>
                    <a:schemeClr val="tx2"/>
                  </a:solidFill>
                </a:rPr>
                <a:t>P3-5</a:t>
              </a:r>
              <a:endParaRPr lang="en-US" altLang="ko-KR" b="1" dirty="0" smtClean="0">
                <a:solidFill>
                  <a:schemeClr val="tx2"/>
                </a:solidFill>
              </a:endParaRPr>
            </a:p>
          </p:txBody>
        </p:sp>
        <p:grpSp>
          <p:nvGrpSpPr>
            <p:cNvPr id="21" name="Group 2"/>
            <p:cNvGrpSpPr>
              <a:grpSpLocks/>
            </p:cNvGrpSpPr>
            <p:nvPr/>
          </p:nvGrpSpPr>
          <p:grpSpPr bwMode="auto">
            <a:xfrm>
              <a:off x="2000232" y="5534044"/>
              <a:ext cx="609600" cy="609600"/>
              <a:chOff x="816" y="1872"/>
              <a:chExt cx="384" cy="384"/>
            </a:xfrm>
          </p:grpSpPr>
          <p:sp>
            <p:nvSpPr>
              <p:cNvPr id="168"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69"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70"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71"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72"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73"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74"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75"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76"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66" name="直接连接符 165"/>
            <p:cNvCxnSpPr/>
            <p:nvPr/>
          </p:nvCxnSpPr>
          <p:spPr>
            <a:xfrm>
              <a:off x="3967224" y="5819796"/>
              <a:ext cx="3462296"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9" name="Text Box 56"/>
          <p:cNvSpPr txBox="1">
            <a:spLocks noChangeArrowheads="1"/>
          </p:cNvSpPr>
          <p:nvPr/>
        </p:nvSpPr>
        <p:spPr bwMode="gray">
          <a:xfrm>
            <a:off x="1643042" y="13572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1</a:t>
            </a:r>
            <a:endParaRPr lang="en-US" altLang="zh-CN" sz="2400" b="1" dirty="0">
              <a:solidFill>
                <a:srgbClr val="000000"/>
              </a:solidFill>
            </a:endParaRPr>
          </a:p>
        </p:txBody>
      </p:sp>
      <p:sp>
        <p:nvSpPr>
          <p:cNvPr id="115" name="TextBox 114"/>
          <p:cNvSpPr txBox="1"/>
          <p:nvPr/>
        </p:nvSpPr>
        <p:spPr>
          <a:xfrm>
            <a:off x="8001024" y="6286520"/>
            <a:ext cx="1071570" cy="276999"/>
          </a:xfrm>
          <a:prstGeom prst="rect">
            <a:avLst/>
          </a:prstGeom>
          <a:noFill/>
        </p:spPr>
        <p:txBody>
          <a:bodyPr wrap="square" rtlCol="0">
            <a:spAutoFit/>
          </a:bodyPr>
          <a:lstStyle/>
          <a:p>
            <a:r>
              <a:rPr lang="en-US" altLang="zh-CN" sz="1200" dirty="0" smtClean="0"/>
              <a:t>Page4</a:t>
            </a:r>
            <a:endParaRPr lang="zh-CN" altLang="en-US" sz="1200" dirty="0"/>
          </a:p>
        </p:txBody>
      </p:sp>
      <p:cxnSp>
        <p:nvCxnSpPr>
          <p:cNvPr id="120" name="直接连接符 119"/>
          <p:cNvCxnSpPr/>
          <p:nvPr/>
        </p:nvCxnSpPr>
        <p:spPr>
          <a:xfrm>
            <a:off x="5919798" y="4429132"/>
            <a:ext cx="108109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57356" y="1714488"/>
            <a:ext cx="6429420" cy="1077218"/>
          </a:xfrm>
          <a:prstGeom prst="rect">
            <a:avLst/>
          </a:prstGeom>
          <a:noFill/>
        </p:spPr>
        <p:txBody>
          <a:bodyPr wrap="square" rtlCol="0">
            <a:spAutoFit/>
          </a:bodyPr>
          <a:lstStyle/>
          <a:p>
            <a:pPr>
              <a:lnSpc>
                <a:spcPct val="150000"/>
              </a:lnSpc>
            </a:pPr>
            <a:r>
              <a:rPr lang="en-US"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、帮助您从非核心且耗时长，耗费精力的事务性工作中剥离出来，有更多的时间和精力投入到提升单位竞争力的工作中去 。</a:t>
            </a:r>
          </a:p>
          <a:p>
            <a:endParaRPr lang="zh-CN" altLang="en-US" sz="1600" dirty="0">
              <a:latin typeface="微软雅黑" pitchFamily="34" charset="-122"/>
              <a:ea typeface="微软雅黑" pitchFamily="34" charset="-122"/>
            </a:endParaRPr>
          </a:p>
        </p:txBody>
      </p:sp>
      <p:grpSp>
        <p:nvGrpSpPr>
          <p:cNvPr id="6" name="组合 5"/>
          <p:cNvGrpSpPr/>
          <p:nvPr/>
        </p:nvGrpSpPr>
        <p:grpSpPr>
          <a:xfrm>
            <a:off x="857224" y="1643050"/>
            <a:ext cx="1000132" cy="928694"/>
            <a:chOff x="1071538" y="1785926"/>
            <a:chExt cx="1000132" cy="928694"/>
          </a:xfrm>
        </p:grpSpPr>
        <p:sp>
          <p:nvSpPr>
            <p:cNvPr id="4" name="椭圆 3"/>
            <p:cNvSpPr/>
            <p:nvPr/>
          </p:nvSpPr>
          <p:spPr>
            <a:xfrm>
              <a:off x="1071538" y="1785926"/>
              <a:ext cx="928694" cy="92869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1571604" y="2000240"/>
              <a:ext cx="500066" cy="50006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857224" y="2928934"/>
            <a:ext cx="1000132" cy="928694"/>
            <a:chOff x="1071538" y="1785926"/>
            <a:chExt cx="1000132" cy="928694"/>
          </a:xfrm>
        </p:grpSpPr>
        <p:sp>
          <p:nvSpPr>
            <p:cNvPr id="8" name="椭圆 7"/>
            <p:cNvSpPr/>
            <p:nvPr/>
          </p:nvSpPr>
          <p:spPr>
            <a:xfrm>
              <a:off x="1071538" y="1785926"/>
              <a:ext cx="928694" cy="92869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1571604" y="2000240"/>
              <a:ext cx="500066" cy="50006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a:off x="857224" y="4214818"/>
            <a:ext cx="1000132" cy="928694"/>
            <a:chOff x="1071538" y="1785926"/>
            <a:chExt cx="1000132" cy="928694"/>
          </a:xfrm>
        </p:grpSpPr>
        <p:sp>
          <p:nvSpPr>
            <p:cNvPr id="11" name="椭圆 10"/>
            <p:cNvSpPr/>
            <p:nvPr/>
          </p:nvSpPr>
          <p:spPr>
            <a:xfrm>
              <a:off x="1071538" y="1785926"/>
              <a:ext cx="928694" cy="92869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1571604" y="2000240"/>
              <a:ext cx="500066" cy="50006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TextBox 12"/>
          <p:cNvSpPr txBox="1"/>
          <p:nvPr/>
        </p:nvSpPr>
        <p:spPr>
          <a:xfrm>
            <a:off x="1857356" y="3014489"/>
            <a:ext cx="5572164" cy="1107996"/>
          </a:xfrm>
          <a:prstGeom prst="rect">
            <a:avLst/>
          </a:prstGeom>
          <a:noFill/>
        </p:spPr>
        <p:txBody>
          <a:bodyPr wrap="square" rtlCol="0">
            <a:spAutoFit/>
          </a:bodyPr>
          <a:lstStyle/>
          <a:p>
            <a:pPr>
              <a:lnSpc>
                <a:spcPct val="150000"/>
              </a:lnSpc>
            </a:pPr>
            <a:r>
              <a:rPr lang="en-US" sz="1600" dirty="0" smtClean="0">
                <a:latin typeface="微软雅黑" pitchFamily="34" charset="-122"/>
                <a:ea typeface="微软雅黑" pitchFamily="34" charset="-122"/>
              </a:rPr>
              <a:t> 2</a:t>
            </a:r>
            <a:r>
              <a:rPr lang="zh-CN" altLang="en-US" sz="1600" dirty="0" smtClean="0">
                <a:latin typeface="微软雅黑" pitchFamily="34" charset="-122"/>
                <a:ea typeface="微软雅黑" pitchFamily="34" charset="-122"/>
              </a:rPr>
              <a:t>、搜才专业的人力资源服务可以帮助您降低风险，尽最大程度的化解风险。</a:t>
            </a:r>
          </a:p>
          <a:p>
            <a:endParaRPr lang="zh-CN" altLang="en-US" dirty="0"/>
          </a:p>
        </p:txBody>
      </p:sp>
      <p:sp>
        <p:nvSpPr>
          <p:cNvPr id="14" name="TextBox 13"/>
          <p:cNvSpPr txBox="1"/>
          <p:nvPr/>
        </p:nvSpPr>
        <p:spPr>
          <a:xfrm>
            <a:off x="1928794" y="4497181"/>
            <a:ext cx="6000792" cy="615553"/>
          </a:xfrm>
          <a:prstGeom prst="rect">
            <a:avLst/>
          </a:prstGeom>
          <a:noFill/>
        </p:spPr>
        <p:txBody>
          <a:bodyPr wrap="square" rtlCol="0">
            <a:spAutoFit/>
          </a:bodyPr>
          <a:lstStyle/>
          <a:p>
            <a:r>
              <a:rPr lang="en-US"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、实现跨地区操作，提升您异地员工的价值感和凝聚力。</a:t>
            </a:r>
          </a:p>
          <a:p>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55"/>
          <p:cNvSpPr txBox="1"/>
          <p:nvPr/>
        </p:nvSpPr>
        <p:spPr>
          <a:xfrm>
            <a:off x="4071934" y="895633"/>
            <a:ext cx="1571636" cy="461665"/>
          </a:xfrm>
          <a:prstGeom prst="rect">
            <a:avLst/>
          </a:prstGeom>
          <a:noFill/>
        </p:spPr>
        <p:txBody>
          <a:bodyPr wrap="square" rtlCol="0">
            <a:spAutoFit/>
          </a:bodyPr>
          <a:lstStyle/>
          <a:p>
            <a:r>
              <a:rPr lang="zh-CN" altLang="en-US" sz="2400" b="1" dirty="0" smtClean="0">
                <a:latin typeface="+mn-ea"/>
                <a:ea typeface="+mn-ea"/>
              </a:rPr>
              <a:t>目</a:t>
            </a:r>
            <a:r>
              <a:rPr lang="en-US" altLang="zh-CN" sz="2400" b="1" dirty="0" smtClean="0">
                <a:latin typeface="+mn-ea"/>
                <a:ea typeface="+mn-ea"/>
              </a:rPr>
              <a:t>    </a:t>
            </a:r>
            <a:r>
              <a:rPr lang="zh-CN" altLang="en-US" sz="2400" b="1" dirty="0" smtClean="0">
                <a:latin typeface="+mn-ea"/>
                <a:ea typeface="+mn-ea"/>
              </a:rPr>
              <a:t>录</a:t>
            </a:r>
            <a:endParaRPr lang="zh-CN" altLang="en-US" sz="2400" b="1" dirty="0">
              <a:latin typeface="+mn-ea"/>
              <a:ea typeface="+mn-ea"/>
            </a:endParaRPr>
          </a:p>
        </p:txBody>
      </p:sp>
      <p:grpSp>
        <p:nvGrpSpPr>
          <p:cNvPr id="2" name="组合 179"/>
          <p:cNvGrpSpPr/>
          <p:nvPr/>
        </p:nvGrpSpPr>
        <p:grpSpPr>
          <a:xfrm>
            <a:off x="1500166" y="1962144"/>
            <a:ext cx="6500858" cy="4110062"/>
            <a:chOff x="1928794" y="1357298"/>
            <a:chExt cx="6500858" cy="4110062"/>
          </a:xfrm>
        </p:grpSpPr>
        <p:grpSp>
          <p:nvGrpSpPr>
            <p:cNvPr id="3" name="组合 150"/>
            <p:cNvGrpSpPr/>
            <p:nvPr/>
          </p:nvGrpSpPr>
          <p:grpSpPr>
            <a:xfrm>
              <a:off x="1933575" y="2033582"/>
              <a:ext cx="6353201" cy="609600"/>
              <a:chOff x="2005013" y="2028809"/>
              <a:chExt cx="6353201" cy="609600"/>
            </a:xfrm>
          </p:grpSpPr>
          <p:grpSp>
            <p:nvGrpSpPr>
              <p:cNvPr id="4" name="Group 12"/>
              <p:cNvGrpSpPr>
                <a:grpSpLocks/>
              </p:cNvGrpSpPr>
              <p:nvPr/>
            </p:nvGrpSpPr>
            <p:grpSpPr bwMode="auto">
              <a:xfrm>
                <a:off x="2005013" y="2028809"/>
                <a:ext cx="609600" cy="609600"/>
                <a:chOff x="816" y="1872"/>
                <a:chExt cx="384" cy="384"/>
              </a:xfrm>
            </p:grpSpPr>
            <p:sp>
              <p:nvSpPr>
                <p:cNvPr id="65549" name="Oval 1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50" name="Oval 1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51" name="Oval 1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52" name="Oval 1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92" name="Oval 1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93" name="Oval 1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94" name="Oval 1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95" name="Oval 2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96" name="Oval 2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5" name="Text Box 26"/>
              <p:cNvSpPr txBox="1">
                <a:spLocks noChangeArrowheads="1"/>
              </p:cNvSpPr>
              <p:nvPr/>
            </p:nvSpPr>
            <p:spPr bwMode="auto">
              <a:xfrm>
                <a:off x="2743200" y="2133519"/>
                <a:ext cx="5615014"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搜才人事代理产品应用背景                       </a:t>
                </a:r>
                <a:r>
                  <a:rPr lang="en-US" altLang="zh-CN" b="1" dirty="0" smtClean="0">
                    <a:solidFill>
                      <a:schemeClr val="tx2"/>
                    </a:solidFill>
                  </a:rPr>
                  <a:t>P9-10</a:t>
                </a:r>
              </a:p>
            </p:txBody>
          </p:sp>
          <p:sp>
            <p:nvSpPr>
              <p:cNvPr id="10246" name="Text Box 42"/>
              <p:cNvSpPr txBox="1">
                <a:spLocks noChangeArrowheads="1"/>
              </p:cNvSpPr>
              <p:nvPr/>
            </p:nvSpPr>
            <p:spPr bwMode="gray">
              <a:xfrm>
                <a:off x="2133600" y="2112946"/>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3</a:t>
                </a:r>
                <a:endParaRPr lang="en-US" altLang="zh-CN" sz="2400" b="1" dirty="0">
                  <a:solidFill>
                    <a:srgbClr val="000000"/>
                  </a:solidFill>
                </a:endParaRPr>
              </a:p>
            </p:txBody>
          </p:sp>
          <p:cxnSp>
            <p:nvCxnSpPr>
              <p:cNvPr id="121" name="直接连接符 120"/>
              <p:cNvCxnSpPr/>
              <p:nvPr/>
            </p:nvCxnSpPr>
            <p:spPr>
              <a:xfrm>
                <a:off x="6000760" y="2319315"/>
                <a:ext cx="1357322"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矩形 139"/>
              <p:cNvSpPr/>
              <p:nvPr/>
            </p:nvSpPr>
            <p:spPr>
              <a:xfrm>
                <a:off x="7415119" y="2105001"/>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5" name="组合 151"/>
            <p:cNvGrpSpPr/>
            <p:nvPr/>
          </p:nvGrpSpPr>
          <p:grpSpPr>
            <a:xfrm>
              <a:off x="1928794" y="2747962"/>
              <a:ext cx="6429420" cy="609600"/>
              <a:chOff x="2000232" y="2857496"/>
              <a:chExt cx="6429420" cy="609600"/>
            </a:xfrm>
          </p:grpSpPr>
          <p:sp>
            <p:nvSpPr>
              <p:cNvPr id="10252" name="Text Box 28"/>
              <p:cNvSpPr txBox="1">
                <a:spLocks noChangeArrowheads="1"/>
              </p:cNvSpPr>
              <p:nvPr/>
            </p:nvSpPr>
            <p:spPr bwMode="auto">
              <a:xfrm>
                <a:off x="2743200" y="2962206"/>
                <a:ext cx="5686452"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搜才人事代理产品服务内容                       </a:t>
                </a:r>
                <a:r>
                  <a:rPr lang="en-US" altLang="zh-CN" b="1" dirty="0" smtClean="0">
                    <a:solidFill>
                      <a:schemeClr val="tx2"/>
                    </a:solidFill>
                  </a:rPr>
                  <a:t>P11-12</a:t>
                </a:r>
              </a:p>
            </p:txBody>
          </p:sp>
          <p:grpSp>
            <p:nvGrpSpPr>
              <p:cNvPr id="6" name="组合 69"/>
              <p:cNvGrpSpPr/>
              <p:nvPr/>
            </p:nvGrpSpPr>
            <p:grpSpPr>
              <a:xfrm>
                <a:off x="2000232" y="2857496"/>
                <a:ext cx="609600" cy="609600"/>
                <a:chOff x="2022475" y="2911459"/>
                <a:chExt cx="609600" cy="609600"/>
              </a:xfrm>
            </p:grpSpPr>
            <p:grpSp>
              <p:nvGrpSpPr>
                <p:cNvPr id="7" name="Group 57"/>
                <p:cNvGrpSpPr>
                  <a:grpSpLocks/>
                </p:cNvGrpSpPr>
                <p:nvPr/>
              </p:nvGrpSpPr>
              <p:grpSpPr bwMode="auto">
                <a:xfrm>
                  <a:off x="2022475" y="2911459"/>
                  <a:ext cx="609600" cy="609600"/>
                  <a:chOff x="1274" y="2437"/>
                  <a:chExt cx="384" cy="384"/>
                </a:xfrm>
              </p:grpSpPr>
              <p:sp>
                <p:nvSpPr>
                  <p:cNvPr id="10269"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70"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84"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85"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86"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74"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75"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76"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77"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78"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5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4</a:t>
                  </a:r>
                  <a:endParaRPr lang="en-US" altLang="zh-CN" sz="2400" b="1" dirty="0">
                    <a:solidFill>
                      <a:srgbClr val="000000"/>
                    </a:solidFill>
                  </a:endParaRPr>
                </a:p>
              </p:txBody>
            </p:sp>
          </p:grpSp>
          <p:cxnSp>
            <p:nvCxnSpPr>
              <p:cNvPr id="125" name="直接连接符 124"/>
              <p:cNvCxnSpPr/>
              <p:nvPr/>
            </p:nvCxnSpPr>
            <p:spPr>
              <a:xfrm>
                <a:off x="5929322" y="3148002"/>
                <a:ext cx="164307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1" name="矩形 140"/>
              <p:cNvSpPr/>
              <p:nvPr/>
            </p:nvSpPr>
            <p:spPr>
              <a:xfrm>
                <a:off x="7429520" y="2933688"/>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8" name="组合 153"/>
            <p:cNvGrpSpPr/>
            <p:nvPr/>
          </p:nvGrpSpPr>
          <p:grpSpPr>
            <a:xfrm>
              <a:off x="1928797" y="4143380"/>
              <a:ext cx="6500855" cy="609600"/>
              <a:chOff x="2000235" y="4786322"/>
              <a:chExt cx="6500855" cy="609600"/>
            </a:xfrm>
          </p:grpSpPr>
          <p:grpSp>
            <p:nvGrpSpPr>
              <p:cNvPr id="9" name="组合 70"/>
              <p:cNvGrpSpPr/>
              <p:nvPr/>
            </p:nvGrpSpPr>
            <p:grpSpPr>
              <a:xfrm>
                <a:off x="2000235" y="4786322"/>
                <a:ext cx="609601" cy="609600"/>
                <a:chOff x="2022478" y="2911459"/>
                <a:chExt cx="609601" cy="609600"/>
              </a:xfrm>
            </p:grpSpPr>
            <p:grpSp>
              <p:nvGrpSpPr>
                <p:cNvPr id="10" name="Group 57"/>
                <p:cNvGrpSpPr>
                  <a:grpSpLocks/>
                </p:cNvGrpSpPr>
                <p:nvPr/>
              </p:nvGrpSpPr>
              <p:grpSpPr bwMode="auto">
                <a:xfrm>
                  <a:off x="2022478" y="2911459"/>
                  <a:ext cx="609601" cy="609600"/>
                  <a:chOff x="1274" y="2437"/>
                  <a:chExt cx="384" cy="384"/>
                </a:xfrm>
              </p:grpSpPr>
              <p:sp>
                <p:nvSpPr>
                  <p:cNvPr id="75"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76"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77"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78"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79"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80"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81"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82"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83"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84"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7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6</a:t>
                  </a:r>
                  <a:endParaRPr lang="en-US" altLang="zh-CN" sz="2400" b="1" dirty="0">
                    <a:solidFill>
                      <a:srgbClr val="000000"/>
                    </a:solidFill>
                  </a:endParaRPr>
                </a:p>
              </p:txBody>
            </p:sp>
          </p:grpSp>
          <p:sp>
            <p:nvSpPr>
              <p:cNvPr id="85" name="矩形 84"/>
              <p:cNvSpPr/>
              <p:nvPr/>
            </p:nvSpPr>
            <p:spPr>
              <a:xfrm>
                <a:off x="2714612" y="4929198"/>
                <a:ext cx="5786478" cy="400110"/>
              </a:xfrm>
              <a:prstGeom prst="rect">
                <a:avLst/>
              </a:prstGeom>
              <a:noFill/>
            </p:spPr>
            <p:txBody>
              <a:bodyPr wrap="square">
                <a:spAutoFit/>
              </a:bodyPr>
              <a:lstStyle/>
              <a:p>
                <a:pPr eaLnBrk="0" latinLnBrk="1" hangingPunct="0"/>
                <a:r>
                  <a:rPr lang="zh-CN" altLang="en-US" sz="2000" b="1" dirty="0" smtClean="0">
                    <a:solidFill>
                      <a:schemeClr val="tx2"/>
                    </a:solidFill>
                  </a:rPr>
                  <a:t>搜才人事代理产品客户获取的服务价值     </a:t>
                </a:r>
                <a:r>
                  <a:rPr lang="en-US" altLang="zh-CN" b="1" dirty="0" smtClean="0">
                    <a:solidFill>
                      <a:schemeClr val="tx2"/>
                    </a:solidFill>
                  </a:rPr>
                  <a:t>P16-17</a:t>
                </a:r>
              </a:p>
            </p:txBody>
          </p:sp>
          <p:cxnSp>
            <p:nvCxnSpPr>
              <p:cNvPr id="123" name="直接连接符 122"/>
              <p:cNvCxnSpPr/>
              <p:nvPr/>
            </p:nvCxnSpPr>
            <p:spPr>
              <a:xfrm>
                <a:off x="7143768" y="5141924"/>
                <a:ext cx="35719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7429520" y="4929198"/>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11" name="组合 157"/>
            <p:cNvGrpSpPr/>
            <p:nvPr/>
          </p:nvGrpSpPr>
          <p:grpSpPr>
            <a:xfrm>
              <a:off x="1931987" y="1357298"/>
              <a:ext cx="6211913" cy="609600"/>
              <a:chOff x="2003425" y="1214422"/>
              <a:chExt cx="6211913" cy="609600"/>
            </a:xfrm>
          </p:grpSpPr>
          <p:grpSp>
            <p:nvGrpSpPr>
              <p:cNvPr id="12" name="组合 156"/>
              <p:cNvGrpSpPr/>
              <p:nvPr/>
            </p:nvGrpSpPr>
            <p:grpSpPr>
              <a:xfrm>
                <a:off x="2003425" y="1214422"/>
                <a:ext cx="6211913" cy="609600"/>
                <a:chOff x="2003425" y="1176321"/>
                <a:chExt cx="6211913" cy="609600"/>
              </a:xfrm>
            </p:grpSpPr>
            <p:sp>
              <p:nvSpPr>
                <p:cNvPr id="10256" name="Text Box 24"/>
                <p:cNvSpPr txBox="1">
                  <a:spLocks noChangeArrowheads="1"/>
                </p:cNvSpPr>
                <p:nvPr/>
              </p:nvSpPr>
              <p:spPr bwMode="auto">
                <a:xfrm>
                  <a:off x="2743200" y="1257288"/>
                  <a:ext cx="5472138"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搜才人事代理业务简介                               </a:t>
                  </a:r>
                  <a:r>
                    <a:rPr lang="en-US" altLang="zh-CN" b="1" dirty="0" smtClean="0">
                      <a:solidFill>
                        <a:schemeClr val="tx2"/>
                      </a:solidFill>
                    </a:rPr>
                    <a:t>P6-8</a:t>
                  </a:r>
                  <a:endParaRPr lang="en-US" altLang="zh-CN" b="1" dirty="0">
                    <a:solidFill>
                      <a:schemeClr val="tx2"/>
                    </a:solidFill>
                  </a:endParaRPr>
                </a:p>
              </p:txBody>
            </p:sp>
            <p:grpSp>
              <p:nvGrpSpPr>
                <p:cNvPr id="13" name="Group 58"/>
                <p:cNvGrpSpPr>
                  <a:grpSpLocks/>
                </p:cNvGrpSpPr>
                <p:nvPr/>
              </p:nvGrpSpPr>
              <p:grpSpPr bwMode="auto">
                <a:xfrm>
                  <a:off x="2003425" y="1176321"/>
                  <a:ext cx="609600" cy="609600"/>
                  <a:chOff x="1274" y="2437"/>
                  <a:chExt cx="384" cy="384"/>
                </a:xfrm>
              </p:grpSpPr>
              <p:sp>
                <p:nvSpPr>
                  <p:cNvPr id="10259" name="Text Box 59"/>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60" name="Oval 60"/>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97" name="Oval 61"/>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98" name="Oval 62"/>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99" name="Oval 63"/>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64" name="Oval 64"/>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65" name="Oval 65"/>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66" name="Oval 66"/>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67" name="Oval 67"/>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68" name="Oval 68"/>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19" name="直接连接符 118"/>
                <p:cNvCxnSpPr/>
                <p:nvPr/>
              </p:nvCxnSpPr>
              <p:spPr>
                <a:xfrm>
                  <a:off x="5500694" y="1428731"/>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258" name="Text Box 69"/>
              <p:cNvSpPr txBox="1">
                <a:spLocks noChangeArrowheads="1"/>
              </p:cNvSpPr>
              <p:nvPr/>
            </p:nvSpPr>
            <p:spPr bwMode="gray">
              <a:xfrm>
                <a:off x="2128838" y="1269984"/>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2</a:t>
                </a:r>
                <a:endParaRPr lang="en-US" altLang="zh-CN" sz="2400" b="1" dirty="0">
                  <a:solidFill>
                    <a:srgbClr val="000000"/>
                  </a:solidFill>
                </a:endParaRPr>
              </a:p>
            </p:txBody>
          </p:sp>
        </p:grpSp>
        <p:grpSp>
          <p:nvGrpSpPr>
            <p:cNvPr id="14" name="组合 176"/>
            <p:cNvGrpSpPr/>
            <p:nvPr/>
          </p:nvGrpSpPr>
          <p:grpSpPr>
            <a:xfrm>
              <a:off x="1928794" y="3462342"/>
              <a:ext cx="6357982" cy="609600"/>
              <a:chOff x="1928794" y="3286124"/>
              <a:chExt cx="6357982" cy="609600"/>
            </a:xfrm>
          </p:grpSpPr>
          <p:grpSp>
            <p:nvGrpSpPr>
              <p:cNvPr id="15" name="组合 152"/>
              <p:cNvGrpSpPr/>
              <p:nvPr/>
            </p:nvGrpSpPr>
            <p:grpSpPr>
              <a:xfrm>
                <a:off x="1928794" y="3286124"/>
                <a:ext cx="6357982" cy="609600"/>
                <a:chOff x="2000232" y="3786190"/>
                <a:chExt cx="6357982" cy="609600"/>
              </a:xfrm>
            </p:grpSpPr>
            <p:grpSp>
              <p:nvGrpSpPr>
                <p:cNvPr id="16" name="Group 2"/>
                <p:cNvGrpSpPr>
                  <a:grpSpLocks/>
                </p:cNvGrpSpPr>
                <p:nvPr/>
              </p:nvGrpSpPr>
              <p:grpSpPr bwMode="auto">
                <a:xfrm>
                  <a:off x="2000232" y="3786190"/>
                  <a:ext cx="609600" cy="609600"/>
                  <a:chOff x="816" y="1872"/>
                  <a:chExt cx="384" cy="384"/>
                </a:xfrm>
              </p:grpSpPr>
              <p:sp>
                <p:nvSpPr>
                  <p:cNvPr id="65539"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40"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41"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42"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83"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84"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85"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86"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87"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9" name="Text Box 30"/>
                <p:cNvSpPr txBox="1">
                  <a:spLocks noChangeArrowheads="1"/>
                </p:cNvSpPr>
                <p:nvPr/>
              </p:nvSpPr>
              <p:spPr bwMode="auto">
                <a:xfrm>
                  <a:off x="2714612" y="3929066"/>
                  <a:ext cx="5643602"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搜才人事代理产品客户服务流程                </a:t>
                  </a:r>
                  <a:r>
                    <a:rPr lang="en-US" altLang="zh-CN" b="1" dirty="0" smtClean="0">
                      <a:solidFill>
                        <a:schemeClr val="tx2"/>
                      </a:solidFill>
                    </a:rPr>
                    <a:t>P13-15</a:t>
                  </a:r>
                </a:p>
              </p:txBody>
            </p:sp>
            <p:sp>
              <p:nvSpPr>
                <p:cNvPr id="142" name="矩形 141"/>
                <p:cNvSpPr/>
                <p:nvPr/>
              </p:nvSpPr>
              <p:spPr>
                <a:xfrm>
                  <a:off x="7429755" y="3929066"/>
                  <a:ext cx="184731" cy="369332"/>
                </a:xfrm>
                <a:prstGeom prst="rect">
                  <a:avLst/>
                </a:prstGeom>
              </p:spPr>
              <p:txBody>
                <a:bodyPr wrap="none">
                  <a:spAutoFit/>
                </a:bodyPr>
                <a:lstStyle/>
                <a:p>
                  <a:pPr eaLnBrk="0" hangingPunct="0"/>
                  <a:endParaRPr lang="en-US" altLang="zh-CN" b="1" dirty="0">
                    <a:solidFill>
                      <a:schemeClr val="tx2"/>
                    </a:solidFill>
                  </a:endParaRPr>
                </a:p>
              </p:txBody>
            </p:sp>
          </p:grpSp>
          <p:sp>
            <p:nvSpPr>
              <p:cNvPr id="10250" name="Text Box 43"/>
              <p:cNvSpPr txBox="1">
                <a:spLocks noChangeArrowheads="1"/>
              </p:cNvSpPr>
              <p:nvPr/>
            </p:nvSpPr>
            <p:spPr bwMode="gray">
              <a:xfrm>
                <a:off x="2071670" y="3357562"/>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5</a:t>
                </a:r>
                <a:endParaRPr lang="en-US" altLang="zh-CN" sz="2400" b="1" dirty="0">
                  <a:solidFill>
                    <a:srgbClr val="000000"/>
                  </a:solidFill>
                </a:endParaRPr>
              </a:p>
            </p:txBody>
          </p:sp>
        </p:grpSp>
        <p:grpSp>
          <p:nvGrpSpPr>
            <p:cNvPr id="17" name="组合 177"/>
            <p:cNvGrpSpPr/>
            <p:nvPr/>
          </p:nvGrpSpPr>
          <p:grpSpPr>
            <a:xfrm>
              <a:off x="1928794" y="4857760"/>
              <a:ext cx="6429420" cy="609600"/>
              <a:chOff x="1928794" y="4857760"/>
              <a:chExt cx="6429420" cy="609600"/>
            </a:xfrm>
          </p:grpSpPr>
          <p:grpSp>
            <p:nvGrpSpPr>
              <p:cNvPr id="18" name="组合 154"/>
              <p:cNvGrpSpPr/>
              <p:nvPr/>
            </p:nvGrpSpPr>
            <p:grpSpPr>
              <a:xfrm>
                <a:off x="1928794" y="4857760"/>
                <a:ext cx="6429420" cy="609600"/>
                <a:chOff x="2000232" y="5534044"/>
                <a:chExt cx="6429420" cy="609600"/>
              </a:xfrm>
            </p:grpSpPr>
            <p:sp>
              <p:nvSpPr>
                <p:cNvPr id="86" name="矩形 85"/>
                <p:cNvSpPr/>
                <p:nvPr/>
              </p:nvSpPr>
              <p:spPr>
                <a:xfrm>
                  <a:off x="2714612" y="5643578"/>
                  <a:ext cx="5715040" cy="400110"/>
                </a:xfrm>
                <a:prstGeom prst="rect">
                  <a:avLst/>
                </a:prstGeom>
                <a:solidFill>
                  <a:schemeClr val="tx1">
                    <a:lumMod val="65000"/>
                    <a:lumOff val="35000"/>
                  </a:schemeClr>
                </a:solidFill>
              </p:spPr>
              <p:txBody>
                <a:bodyPr wrap="square">
                  <a:spAutoFit/>
                </a:bodyPr>
                <a:lstStyle/>
                <a:p>
                  <a:pPr eaLnBrk="0" latinLnBrk="1" hangingPunct="0"/>
                  <a:r>
                    <a:rPr lang="zh-CN" altLang="en-US" sz="2000" b="1" dirty="0" smtClean="0">
                      <a:solidFill>
                        <a:schemeClr val="tx2"/>
                      </a:solidFill>
                    </a:rPr>
                    <a:t>搜才人事代理产品特色                               </a:t>
                  </a:r>
                  <a:r>
                    <a:rPr lang="en-US" altLang="zh-CN" b="1" dirty="0" smtClean="0">
                      <a:solidFill>
                        <a:schemeClr val="tx2"/>
                      </a:solidFill>
                    </a:rPr>
                    <a:t>P18-19</a:t>
                  </a:r>
                </a:p>
              </p:txBody>
            </p:sp>
            <p:grpSp>
              <p:nvGrpSpPr>
                <p:cNvPr id="19" name="Group 2"/>
                <p:cNvGrpSpPr>
                  <a:grpSpLocks/>
                </p:cNvGrpSpPr>
                <p:nvPr/>
              </p:nvGrpSpPr>
              <p:grpSpPr bwMode="auto">
                <a:xfrm>
                  <a:off x="2000232" y="5534044"/>
                  <a:ext cx="609600" cy="609600"/>
                  <a:chOff x="816" y="1872"/>
                  <a:chExt cx="384" cy="384"/>
                </a:xfrm>
              </p:grpSpPr>
              <p:sp>
                <p:nvSpPr>
                  <p:cNvPr id="102"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03"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04"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5"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6"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7"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8"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9"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10"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22" name="直接连接符 121"/>
                <p:cNvCxnSpPr/>
                <p:nvPr/>
              </p:nvCxnSpPr>
              <p:spPr>
                <a:xfrm>
                  <a:off x="5500694" y="5856304"/>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4" name="矩形 143"/>
                <p:cNvSpPr/>
                <p:nvPr/>
              </p:nvSpPr>
              <p:spPr>
                <a:xfrm>
                  <a:off x="7429755" y="5643578"/>
                  <a:ext cx="184731" cy="369332"/>
                </a:xfrm>
                <a:prstGeom prst="rect">
                  <a:avLst/>
                </a:prstGeom>
              </p:spPr>
              <p:txBody>
                <a:bodyPr wrap="none">
                  <a:spAutoFit/>
                </a:bodyPr>
                <a:lstStyle/>
                <a:p>
                  <a:pPr eaLnBrk="0" hangingPunct="0"/>
                  <a:endParaRPr lang="en-US" altLang="zh-CN" b="1" dirty="0">
                    <a:solidFill>
                      <a:schemeClr val="tx2"/>
                    </a:solidFill>
                  </a:endParaRPr>
                </a:p>
              </p:txBody>
            </p:sp>
          </p:grpSp>
          <p:sp>
            <p:nvSpPr>
              <p:cNvPr id="111" name="Text Box 56"/>
              <p:cNvSpPr txBox="1">
                <a:spLocks noChangeArrowheads="1"/>
              </p:cNvSpPr>
              <p:nvPr/>
            </p:nvSpPr>
            <p:spPr bwMode="gray">
              <a:xfrm>
                <a:off x="2071670" y="49291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7</a:t>
                </a:r>
                <a:endParaRPr lang="en-US" altLang="zh-CN" sz="2400" b="1" dirty="0">
                  <a:solidFill>
                    <a:srgbClr val="000000"/>
                  </a:solidFill>
                </a:endParaRPr>
              </a:p>
            </p:txBody>
          </p:sp>
        </p:grpSp>
      </p:grpSp>
      <p:grpSp>
        <p:nvGrpSpPr>
          <p:cNvPr id="20" name="组合 162"/>
          <p:cNvGrpSpPr/>
          <p:nvPr/>
        </p:nvGrpSpPr>
        <p:grpSpPr>
          <a:xfrm>
            <a:off x="1500166" y="1285860"/>
            <a:ext cx="6155247" cy="609600"/>
            <a:chOff x="2000232" y="5534044"/>
            <a:chExt cx="6155247" cy="609600"/>
          </a:xfrm>
        </p:grpSpPr>
        <p:sp>
          <p:nvSpPr>
            <p:cNvPr id="164" name="矩形 163"/>
            <p:cNvSpPr/>
            <p:nvPr/>
          </p:nvSpPr>
          <p:spPr>
            <a:xfrm>
              <a:off x="2783496" y="5643578"/>
              <a:ext cx="5371983" cy="400110"/>
            </a:xfrm>
            <a:prstGeom prst="rect">
              <a:avLst/>
            </a:prstGeom>
            <a:noFill/>
          </p:spPr>
          <p:txBody>
            <a:bodyPr wrap="none">
              <a:spAutoFit/>
            </a:bodyPr>
            <a:lstStyle/>
            <a:p>
              <a:pPr eaLnBrk="0" latinLnBrk="1" hangingPunct="0"/>
              <a:r>
                <a:rPr lang="zh-CN" altLang="en-US" sz="2000" b="1" dirty="0" smtClean="0">
                  <a:solidFill>
                    <a:schemeClr val="tx2"/>
                  </a:solidFill>
                </a:rPr>
                <a:t>搜才简介                                                    </a:t>
              </a:r>
              <a:r>
                <a:rPr lang="en-US" altLang="zh-CN" b="1" dirty="0" smtClean="0">
                  <a:solidFill>
                    <a:schemeClr val="tx2"/>
                  </a:solidFill>
                </a:rPr>
                <a:t>P3-5</a:t>
              </a:r>
              <a:endParaRPr lang="en-US" altLang="ko-KR" b="1" dirty="0" smtClean="0">
                <a:solidFill>
                  <a:schemeClr val="tx2"/>
                </a:solidFill>
              </a:endParaRPr>
            </a:p>
          </p:txBody>
        </p:sp>
        <p:grpSp>
          <p:nvGrpSpPr>
            <p:cNvPr id="21" name="Group 2"/>
            <p:cNvGrpSpPr>
              <a:grpSpLocks/>
            </p:cNvGrpSpPr>
            <p:nvPr/>
          </p:nvGrpSpPr>
          <p:grpSpPr bwMode="auto">
            <a:xfrm>
              <a:off x="2000232" y="5534044"/>
              <a:ext cx="609600" cy="609600"/>
              <a:chOff x="816" y="1872"/>
              <a:chExt cx="384" cy="384"/>
            </a:xfrm>
          </p:grpSpPr>
          <p:sp>
            <p:nvSpPr>
              <p:cNvPr id="168"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69"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70"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71"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72"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73"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74"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75"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76"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66" name="直接连接符 165"/>
            <p:cNvCxnSpPr/>
            <p:nvPr/>
          </p:nvCxnSpPr>
          <p:spPr>
            <a:xfrm>
              <a:off x="3967224" y="5819796"/>
              <a:ext cx="3462296"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9" name="Text Box 56"/>
          <p:cNvSpPr txBox="1">
            <a:spLocks noChangeArrowheads="1"/>
          </p:cNvSpPr>
          <p:nvPr/>
        </p:nvSpPr>
        <p:spPr bwMode="gray">
          <a:xfrm>
            <a:off x="1643042" y="13572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1</a:t>
            </a:r>
            <a:endParaRPr lang="en-US" altLang="zh-CN" sz="2400" b="1" dirty="0">
              <a:solidFill>
                <a:srgbClr val="000000"/>
              </a:solidFill>
            </a:endParaRPr>
          </a:p>
        </p:txBody>
      </p:sp>
      <p:sp>
        <p:nvSpPr>
          <p:cNvPr id="115" name="TextBox 114"/>
          <p:cNvSpPr txBox="1"/>
          <p:nvPr/>
        </p:nvSpPr>
        <p:spPr>
          <a:xfrm>
            <a:off x="8001024" y="6286520"/>
            <a:ext cx="1071570" cy="276999"/>
          </a:xfrm>
          <a:prstGeom prst="rect">
            <a:avLst/>
          </a:prstGeom>
          <a:noFill/>
        </p:spPr>
        <p:txBody>
          <a:bodyPr wrap="square" rtlCol="0">
            <a:spAutoFit/>
          </a:bodyPr>
          <a:lstStyle/>
          <a:p>
            <a:r>
              <a:rPr lang="en-US" altLang="zh-CN" sz="1200" dirty="0" smtClean="0"/>
              <a:t>Page4</a:t>
            </a:r>
            <a:endParaRPr lang="zh-CN" altLang="en-US" sz="1200" dirty="0"/>
          </a:p>
        </p:txBody>
      </p:sp>
      <p:cxnSp>
        <p:nvCxnSpPr>
          <p:cNvPr id="120" name="直接连接符 119"/>
          <p:cNvCxnSpPr/>
          <p:nvPr/>
        </p:nvCxnSpPr>
        <p:spPr>
          <a:xfrm>
            <a:off x="5919798" y="4429132"/>
            <a:ext cx="108109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7"/>
          <p:cNvGrpSpPr>
            <a:grpSpLocks/>
          </p:cNvGrpSpPr>
          <p:nvPr/>
        </p:nvGrpSpPr>
        <p:grpSpPr bwMode="auto">
          <a:xfrm>
            <a:off x="142875" y="936621"/>
            <a:ext cx="2209800" cy="1920875"/>
            <a:chOff x="1460443" y="1288306"/>
            <a:chExt cx="2649788" cy="1728192"/>
          </a:xfrm>
        </p:grpSpPr>
        <p:grpSp>
          <p:nvGrpSpPr>
            <p:cNvPr id="5" name="组合 6"/>
            <p:cNvGrpSpPr>
              <a:grpSpLocks/>
            </p:cNvGrpSpPr>
            <p:nvPr/>
          </p:nvGrpSpPr>
          <p:grpSpPr bwMode="auto">
            <a:xfrm rot="-1812767">
              <a:off x="1936620" y="1288306"/>
              <a:ext cx="1296144" cy="1728192"/>
              <a:chOff x="1936620" y="1275606"/>
              <a:chExt cx="1296144" cy="1728192"/>
            </a:xfrm>
          </p:grpSpPr>
          <p:grpSp>
            <p:nvGrpSpPr>
              <p:cNvPr id="7" name="组合 2"/>
              <p:cNvGrpSpPr>
                <a:grpSpLocks/>
              </p:cNvGrpSpPr>
              <p:nvPr/>
            </p:nvGrpSpPr>
            <p:grpSpPr bwMode="auto">
              <a:xfrm>
                <a:off x="1936620" y="1275606"/>
                <a:ext cx="1296144" cy="1728192"/>
                <a:chOff x="1907704" y="1275606"/>
                <a:chExt cx="1296144" cy="1728192"/>
              </a:xfrm>
            </p:grpSpPr>
            <p:sp>
              <p:nvSpPr>
                <p:cNvPr id="2" name="圆角矩形 1"/>
                <p:cNvSpPr/>
                <p:nvPr/>
              </p:nvSpPr>
              <p:spPr>
                <a:xfrm>
                  <a:off x="1907448" y="1275537"/>
                  <a:ext cx="1296341" cy="1728192"/>
                </a:xfrm>
                <a:prstGeom prst="roundRect">
                  <a:avLst/>
                </a:prstGeom>
                <a:solidFill>
                  <a:srgbClr val="A26E6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800" dirty="0">
                      <a:solidFill>
                        <a:schemeClr val="bg1"/>
                      </a:solidFill>
                      <a:latin typeface="Algerian" pitchFamily="82" charset="0"/>
                    </a:rPr>
                    <a:t>01</a:t>
                  </a:r>
                  <a:endParaRPr lang="zh-CN" altLang="en-US" sz="4800" dirty="0">
                    <a:solidFill>
                      <a:schemeClr val="bg1"/>
                    </a:solidFill>
                    <a:latin typeface="Algerian" pitchFamily="82" charset="0"/>
                  </a:endParaRPr>
                </a:p>
              </p:txBody>
            </p:sp>
            <p:sp>
              <p:nvSpPr>
                <p:cNvPr id="4" name="圆角矩形 3"/>
                <p:cNvSpPr/>
                <p:nvPr/>
              </p:nvSpPr>
              <p:spPr>
                <a:xfrm>
                  <a:off x="1960748" y="1346950"/>
                  <a:ext cx="1189740" cy="1585366"/>
                </a:xfrm>
                <a:prstGeom prst="round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grpSp>
          <p:sp>
            <p:nvSpPr>
              <p:cNvPr id="6" name="圆角矩形 5"/>
              <p:cNvSpPr/>
              <p:nvPr/>
            </p:nvSpPr>
            <p:spPr>
              <a:xfrm>
                <a:off x="1934836" y="2061786"/>
                <a:ext cx="1294436" cy="936937"/>
              </a:xfrm>
              <a:custGeom>
                <a:avLst/>
                <a:gdLst/>
                <a:ahLst/>
                <a:cxnLst/>
                <a:rect l="l" t="t" r="r" b="b"/>
                <a:pathLst>
                  <a:path w="1292867" h="936362">
                    <a:moveTo>
                      <a:pt x="0" y="0"/>
                    </a:moveTo>
                    <a:lnTo>
                      <a:pt x="1292867" y="752847"/>
                    </a:lnTo>
                    <a:cubicBezTo>
                      <a:pt x="1277961" y="856795"/>
                      <a:pt x="1188330" y="936362"/>
                      <a:pt x="1080116" y="936362"/>
                    </a:cubicBezTo>
                    <a:lnTo>
                      <a:pt x="216028" y="936362"/>
                    </a:lnTo>
                    <a:cubicBezTo>
                      <a:pt x="96719" y="936362"/>
                      <a:pt x="0" y="839643"/>
                      <a:pt x="0" y="720334"/>
                    </a:cubicBezTo>
                    <a:close/>
                  </a:path>
                </a:pathLst>
              </a:custGeom>
              <a:solidFill>
                <a:schemeClr val="bg1">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5400" dirty="0">
                  <a:solidFill>
                    <a:schemeClr val="bg1"/>
                  </a:solidFill>
                  <a:latin typeface="Algerian" pitchFamily="82" charset="0"/>
                </a:endParaRPr>
              </a:p>
            </p:txBody>
          </p:sp>
        </p:grpSp>
        <p:pic>
          <p:nvPicPr>
            <p:cNvPr id="21531" name="Picture 3"/>
            <p:cNvPicPr>
              <a:picLocks noChangeAspect="1" noChangeArrowheads="1"/>
            </p:cNvPicPr>
            <p:nvPr/>
          </p:nvPicPr>
          <p:blipFill>
            <a:blip r:embed="rId2">
              <a:grayscl/>
              <a:biLevel thresh="50000"/>
            </a:blip>
            <a:srcRect l="2766" r="7205" b="57680"/>
            <a:stretch>
              <a:fillRect/>
            </a:stretch>
          </p:blipFill>
          <p:spPr bwMode="auto">
            <a:xfrm flipH="1">
              <a:off x="1460443" y="2302789"/>
              <a:ext cx="2649788" cy="124499"/>
            </a:xfrm>
            <a:prstGeom prst="rect">
              <a:avLst/>
            </a:prstGeom>
            <a:noFill/>
            <a:ln w="9525">
              <a:noFill/>
              <a:miter lim="800000"/>
              <a:headEnd/>
              <a:tailEnd/>
            </a:ln>
          </p:spPr>
        </p:pic>
      </p:grpSp>
      <p:cxnSp>
        <p:nvCxnSpPr>
          <p:cNvPr id="11" name="直接连接符 10"/>
          <p:cNvCxnSpPr/>
          <p:nvPr/>
        </p:nvCxnSpPr>
        <p:spPr>
          <a:xfrm>
            <a:off x="1928813" y="1285875"/>
            <a:ext cx="5786437" cy="1588"/>
          </a:xfrm>
          <a:prstGeom prst="line">
            <a:avLst/>
          </a:prstGeom>
          <a:ln w="3175">
            <a:solidFill>
              <a:schemeClr val="tx1">
                <a:lumMod val="75000"/>
                <a:lumOff val="2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8676" name="TextBox 11"/>
          <p:cNvSpPr txBox="1">
            <a:spLocks noChangeArrowheads="1"/>
          </p:cNvSpPr>
          <p:nvPr/>
        </p:nvSpPr>
        <p:spPr bwMode="auto">
          <a:xfrm>
            <a:off x="1928813" y="885810"/>
            <a:ext cx="1862137" cy="400050"/>
          </a:xfrm>
          <a:prstGeom prst="rect">
            <a:avLst/>
          </a:prstGeom>
          <a:noFill/>
          <a:ln w="9525">
            <a:noFill/>
            <a:miter lim="800000"/>
            <a:headEnd/>
            <a:tailEnd/>
          </a:ln>
        </p:spPr>
        <p:txBody>
          <a:bodyPr>
            <a:spAutoFit/>
          </a:bodyPr>
          <a:lstStyle/>
          <a:p>
            <a:r>
              <a:rPr lang="zh-CN" altLang="en-US" sz="2000" b="1" dirty="0" smtClean="0">
                <a:solidFill>
                  <a:srgbClr val="D7AFA1"/>
                </a:solidFill>
                <a:latin typeface="+mn-ea"/>
                <a:ea typeface="+mn-ea"/>
              </a:rPr>
              <a:t>专业化操作</a:t>
            </a:r>
            <a:endParaRPr lang="zh-CN" altLang="en-US" sz="2000" b="1" dirty="0">
              <a:solidFill>
                <a:srgbClr val="D7AFA1"/>
              </a:solidFill>
              <a:latin typeface="+mn-ea"/>
              <a:ea typeface="+mn-ea"/>
            </a:endParaRPr>
          </a:p>
        </p:txBody>
      </p:sp>
      <p:sp>
        <p:nvSpPr>
          <p:cNvPr id="13" name="TextBox 12"/>
          <p:cNvSpPr txBox="1"/>
          <p:nvPr/>
        </p:nvSpPr>
        <p:spPr>
          <a:xfrm>
            <a:off x="2000250" y="1319213"/>
            <a:ext cx="5929313" cy="1077218"/>
          </a:xfrm>
          <a:prstGeom prst="rect">
            <a:avLst/>
          </a:prstGeom>
          <a:noFill/>
        </p:spPr>
        <p:txBody>
          <a:bodyPr>
            <a:spAutoFit/>
          </a:bodyPr>
          <a:lstStyle/>
          <a:p>
            <a:pPr>
              <a:defRPr/>
            </a:pPr>
            <a:r>
              <a:rPr lang="zh-CN" altLang="en-US" sz="1600" b="1" dirty="0" smtClean="0">
                <a:latin typeface="+mn-ea"/>
                <a:ea typeface="+mn-ea"/>
              </a:rPr>
              <a:t>搜才拥有上百位专业的、资深的、优质的客服人员以及专业科学的</a:t>
            </a:r>
            <a:r>
              <a:rPr lang="en-US" altLang="zh-CN" sz="1600" b="1" dirty="0" smtClean="0">
                <a:latin typeface="+mn-ea"/>
                <a:ea typeface="+mn-ea"/>
              </a:rPr>
              <a:t>HR—ERP</a:t>
            </a:r>
            <a:r>
              <a:rPr lang="zh-CN" altLang="en-US" sz="1600" b="1" dirty="0" smtClean="0">
                <a:latin typeface="+mn-ea"/>
                <a:ea typeface="+mn-ea"/>
              </a:rPr>
              <a:t>流程系统，为企业高效解决各种突发性事件及劳动纠纷，帮助您降低成本，解决社保、公积金等人力资源模块的难题。</a:t>
            </a:r>
          </a:p>
          <a:p>
            <a:pPr>
              <a:defRPr/>
            </a:pPr>
            <a:endParaRPr lang="zh-CN" altLang="en-US" sz="1600" b="1" dirty="0">
              <a:solidFill>
                <a:schemeClr val="tx1">
                  <a:lumMod val="75000"/>
                  <a:lumOff val="25000"/>
                </a:schemeClr>
              </a:solidFill>
              <a:latin typeface="+mn-ea"/>
              <a:ea typeface="+mn-ea"/>
            </a:endParaRPr>
          </a:p>
        </p:txBody>
      </p:sp>
      <p:grpSp>
        <p:nvGrpSpPr>
          <p:cNvPr id="8" name="组合 27"/>
          <p:cNvGrpSpPr>
            <a:grpSpLocks/>
          </p:cNvGrpSpPr>
          <p:nvPr/>
        </p:nvGrpSpPr>
        <p:grpSpPr bwMode="auto">
          <a:xfrm flipH="1">
            <a:off x="1214438" y="2487613"/>
            <a:ext cx="2209800" cy="1920875"/>
            <a:chOff x="1460443" y="1288306"/>
            <a:chExt cx="2649788" cy="1728192"/>
          </a:xfrm>
        </p:grpSpPr>
        <p:grpSp>
          <p:nvGrpSpPr>
            <p:cNvPr id="9" name="组合 31"/>
            <p:cNvGrpSpPr>
              <a:grpSpLocks/>
            </p:cNvGrpSpPr>
            <p:nvPr/>
          </p:nvGrpSpPr>
          <p:grpSpPr bwMode="auto">
            <a:xfrm rot="-1812767">
              <a:off x="1936620" y="1288306"/>
              <a:ext cx="1296144" cy="1728192"/>
              <a:chOff x="1936620" y="1275606"/>
              <a:chExt cx="1296144" cy="1728192"/>
            </a:xfrm>
          </p:grpSpPr>
          <p:grpSp>
            <p:nvGrpSpPr>
              <p:cNvPr id="10" name="组合 33"/>
              <p:cNvGrpSpPr>
                <a:grpSpLocks/>
              </p:cNvGrpSpPr>
              <p:nvPr/>
            </p:nvGrpSpPr>
            <p:grpSpPr bwMode="auto">
              <a:xfrm>
                <a:off x="1936620" y="1275606"/>
                <a:ext cx="1296144" cy="1728192"/>
                <a:chOff x="1907704" y="1275606"/>
                <a:chExt cx="1296144" cy="1728192"/>
              </a:xfrm>
            </p:grpSpPr>
            <p:sp>
              <p:nvSpPr>
                <p:cNvPr id="36" name="圆角矩形 35"/>
                <p:cNvSpPr/>
                <p:nvPr/>
              </p:nvSpPr>
              <p:spPr>
                <a:xfrm>
                  <a:off x="1907448" y="1275537"/>
                  <a:ext cx="1296341" cy="1728192"/>
                </a:xfrm>
                <a:prstGeom prst="roundRect">
                  <a:avLst/>
                </a:prstGeom>
                <a:solidFill>
                  <a:srgbClr val="BEA0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800" dirty="0">
                      <a:solidFill>
                        <a:schemeClr val="bg1"/>
                      </a:solidFill>
                      <a:latin typeface="Algerian" pitchFamily="82" charset="0"/>
                    </a:rPr>
                    <a:t>02</a:t>
                  </a:r>
                  <a:endParaRPr lang="zh-CN" altLang="en-US" sz="4800" dirty="0">
                    <a:solidFill>
                      <a:schemeClr val="bg1"/>
                    </a:solidFill>
                    <a:latin typeface="Algerian" pitchFamily="82" charset="0"/>
                  </a:endParaRPr>
                </a:p>
              </p:txBody>
            </p:sp>
            <p:sp>
              <p:nvSpPr>
                <p:cNvPr id="37" name="圆角矩形 36"/>
                <p:cNvSpPr/>
                <p:nvPr/>
              </p:nvSpPr>
              <p:spPr>
                <a:xfrm>
                  <a:off x="1960748" y="1346950"/>
                  <a:ext cx="1189740" cy="1585366"/>
                </a:xfrm>
                <a:prstGeom prst="round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grpSp>
          <p:sp>
            <p:nvSpPr>
              <p:cNvPr id="35" name="圆角矩形 5"/>
              <p:cNvSpPr/>
              <p:nvPr/>
            </p:nvSpPr>
            <p:spPr>
              <a:xfrm>
                <a:off x="1947709" y="2062036"/>
                <a:ext cx="1292532" cy="936937"/>
              </a:xfrm>
              <a:custGeom>
                <a:avLst/>
                <a:gdLst/>
                <a:ahLst/>
                <a:cxnLst/>
                <a:rect l="l" t="t" r="r" b="b"/>
                <a:pathLst>
                  <a:path w="1292867" h="936362">
                    <a:moveTo>
                      <a:pt x="0" y="0"/>
                    </a:moveTo>
                    <a:lnTo>
                      <a:pt x="1292867" y="752847"/>
                    </a:lnTo>
                    <a:cubicBezTo>
                      <a:pt x="1277961" y="856795"/>
                      <a:pt x="1188330" y="936362"/>
                      <a:pt x="1080116" y="936362"/>
                    </a:cubicBezTo>
                    <a:lnTo>
                      <a:pt x="216028" y="936362"/>
                    </a:lnTo>
                    <a:cubicBezTo>
                      <a:pt x="96719" y="936362"/>
                      <a:pt x="0" y="839643"/>
                      <a:pt x="0" y="720334"/>
                    </a:cubicBezTo>
                    <a:close/>
                  </a:path>
                </a:pathLst>
              </a:custGeom>
              <a:solidFill>
                <a:schemeClr val="bg1">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5400" dirty="0">
                  <a:solidFill>
                    <a:schemeClr val="bg1"/>
                  </a:solidFill>
                  <a:latin typeface="Algerian" pitchFamily="82" charset="0"/>
                </a:endParaRPr>
              </a:p>
            </p:txBody>
          </p:sp>
        </p:grpSp>
        <p:pic>
          <p:nvPicPr>
            <p:cNvPr id="21525" name="Picture 3"/>
            <p:cNvPicPr>
              <a:picLocks noChangeAspect="1" noChangeArrowheads="1"/>
            </p:cNvPicPr>
            <p:nvPr/>
          </p:nvPicPr>
          <p:blipFill>
            <a:blip r:embed="rId2">
              <a:grayscl/>
              <a:biLevel thresh="50000"/>
            </a:blip>
            <a:srcRect l="2766" r="7205" b="57680"/>
            <a:stretch>
              <a:fillRect/>
            </a:stretch>
          </p:blipFill>
          <p:spPr bwMode="auto">
            <a:xfrm flipH="1">
              <a:off x="1460443" y="2302789"/>
              <a:ext cx="2649788" cy="124499"/>
            </a:xfrm>
            <a:prstGeom prst="rect">
              <a:avLst/>
            </a:prstGeom>
            <a:noFill/>
            <a:ln w="9525">
              <a:noFill/>
              <a:miter lim="800000"/>
              <a:headEnd/>
              <a:tailEnd/>
            </a:ln>
          </p:spPr>
        </p:pic>
      </p:grpSp>
      <p:cxnSp>
        <p:nvCxnSpPr>
          <p:cNvPr id="29" name="直接连接符 28"/>
          <p:cNvCxnSpPr/>
          <p:nvPr/>
        </p:nvCxnSpPr>
        <p:spPr>
          <a:xfrm>
            <a:off x="3357563" y="3071813"/>
            <a:ext cx="4786312" cy="1587"/>
          </a:xfrm>
          <a:prstGeom prst="line">
            <a:avLst/>
          </a:prstGeom>
          <a:ln w="3175">
            <a:solidFill>
              <a:schemeClr val="tx1">
                <a:lumMod val="75000"/>
                <a:lumOff val="2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8680" name="TextBox 29"/>
          <p:cNvSpPr txBox="1">
            <a:spLocks noChangeArrowheads="1"/>
          </p:cNvSpPr>
          <p:nvPr/>
        </p:nvSpPr>
        <p:spPr bwMode="auto">
          <a:xfrm>
            <a:off x="3571874" y="2571750"/>
            <a:ext cx="2428885" cy="400110"/>
          </a:xfrm>
          <a:prstGeom prst="rect">
            <a:avLst/>
          </a:prstGeom>
          <a:noFill/>
          <a:ln w="9525">
            <a:noFill/>
            <a:miter lim="800000"/>
            <a:headEnd/>
            <a:tailEnd/>
          </a:ln>
        </p:spPr>
        <p:txBody>
          <a:bodyPr wrap="square">
            <a:spAutoFit/>
          </a:bodyPr>
          <a:lstStyle/>
          <a:p>
            <a:r>
              <a:rPr lang="zh-CN" altLang="en-US" sz="2000" b="1" dirty="0" smtClean="0">
                <a:solidFill>
                  <a:srgbClr val="BEA03C"/>
                </a:solidFill>
                <a:latin typeface="+mn-ea"/>
                <a:ea typeface="+mn-ea"/>
              </a:rPr>
              <a:t>规范性经营</a:t>
            </a:r>
            <a:endParaRPr lang="zh-CN" altLang="en-US" sz="2000" b="1" dirty="0">
              <a:solidFill>
                <a:srgbClr val="BEA03C"/>
              </a:solidFill>
              <a:latin typeface="+mn-ea"/>
              <a:ea typeface="+mn-ea"/>
            </a:endParaRPr>
          </a:p>
        </p:txBody>
      </p:sp>
      <p:sp>
        <p:nvSpPr>
          <p:cNvPr id="31" name="TextBox 30"/>
          <p:cNvSpPr txBox="1"/>
          <p:nvPr/>
        </p:nvSpPr>
        <p:spPr>
          <a:xfrm>
            <a:off x="3286125" y="3113088"/>
            <a:ext cx="5214938" cy="830997"/>
          </a:xfrm>
          <a:prstGeom prst="rect">
            <a:avLst/>
          </a:prstGeom>
          <a:noFill/>
        </p:spPr>
        <p:txBody>
          <a:bodyPr>
            <a:spAutoFit/>
          </a:bodyPr>
          <a:lstStyle/>
          <a:p>
            <a:pPr>
              <a:defRPr/>
            </a:pPr>
            <a:r>
              <a:rPr lang="zh-CN" altLang="en-US" sz="1600" b="1" dirty="0" smtClean="0">
                <a:latin typeface="宋体" pitchFamily="2" charset="-122"/>
                <a:cs typeface="宋体" pitchFamily="2" charset="-122"/>
              </a:rPr>
              <a:t>拥有省市人力资源和社会保障部门审批的各种人力资源服务类从业资质；拥有完善的客户管理系统，领先的信息化平台，及时向您提供各种重要信息。 </a:t>
            </a:r>
          </a:p>
        </p:txBody>
      </p:sp>
      <p:grpSp>
        <p:nvGrpSpPr>
          <p:cNvPr id="12" name="组合 38"/>
          <p:cNvGrpSpPr>
            <a:grpSpLocks/>
          </p:cNvGrpSpPr>
          <p:nvPr/>
        </p:nvGrpSpPr>
        <p:grpSpPr bwMode="auto">
          <a:xfrm>
            <a:off x="214313" y="4387850"/>
            <a:ext cx="2209800" cy="1920875"/>
            <a:chOff x="1460443" y="1288306"/>
            <a:chExt cx="2649788" cy="1728192"/>
          </a:xfrm>
        </p:grpSpPr>
        <p:grpSp>
          <p:nvGrpSpPr>
            <p:cNvPr id="14" name="组合 42"/>
            <p:cNvGrpSpPr>
              <a:grpSpLocks/>
            </p:cNvGrpSpPr>
            <p:nvPr/>
          </p:nvGrpSpPr>
          <p:grpSpPr bwMode="auto">
            <a:xfrm rot="-1812767">
              <a:off x="1936620" y="1288306"/>
              <a:ext cx="1296144" cy="1728192"/>
              <a:chOff x="1936620" y="1275606"/>
              <a:chExt cx="1296144" cy="1728192"/>
            </a:xfrm>
          </p:grpSpPr>
          <p:grpSp>
            <p:nvGrpSpPr>
              <p:cNvPr id="15" name="组合 44"/>
              <p:cNvGrpSpPr>
                <a:grpSpLocks/>
              </p:cNvGrpSpPr>
              <p:nvPr/>
            </p:nvGrpSpPr>
            <p:grpSpPr bwMode="auto">
              <a:xfrm>
                <a:off x="1936620" y="1275606"/>
                <a:ext cx="1296144" cy="1728192"/>
                <a:chOff x="1907704" y="1275606"/>
                <a:chExt cx="1296144" cy="1728192"/>
              </a:xfrm>
            </p:grpSpPr>
            <p:sp>
              <p:nvSpPr>
                <p:cNvPr id="47" name="圆角矩形 46"/>
                <p:cNvSpPr/>
                <p:nvPr/>
              </p:nvSpPr>
              <p:spPr>
                <a:xfrm>
                  <a:off x="1907448" y="1275537"/>
                  <a:ext cx="1296339" cy="1728192"/>
                </a:xfrm>
                <a:prstGeom prst="roundRect">
                  <a:avLst/>
                </a:prstGeom>
                <a:solidFill>
                  <a:srgbClr val="63B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800" dirty="0">
                      <a:solidFill>
                        <a:schemeClr val="bg1"/>
                      </a:solidFill>
                      <a:latin typeface="Algerian" pitchFamily="82" charset="0"/>
                    </a:rPr>
                    <a:t>03</a:t>
                  </a:r>
                  <a:endParaRPr lang="zh-CN" altLang="en-US" sz="4800" dirty="0">
                    <a:solidFill>
                      <a:schemeClr val="bg1"/>
                    </a:solidFill>
                    <a:latin typeface="Algerian" pitchFamily="82" charset="0"/>
                  </a:endParaRPr>
                </a:p>
              </p:txBody>
            </p:sp>
            <p:sp>
              <p:nvSpPr>
                <p:cNvPr id="48" name="圆角矩形 47"/>
                <p:cNvSpPr/>
                <p:nvPr/>
              </p:nvSpPr>
              <p:spPr>
                <a:xfrm>
                  <a:off x="1960749" y="1346950"/>
                  <a:ext cx="1189739" cy="1585366"/>
                </a:xfrm>
                <a:prstGeom prst="round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grpSp>
          <p:sp>
            <p:nvSpPr>
              <p:cNvPr id="46" name="圆角矩形 5"/>
              <p:cNvSpPr/>
              <p:nvPr/>
            </p:nvSpPr>
            <p:spPr>
              <a:xfrm>
                <a:off x="1934835" y="2061786"/>
                <a:ext cx="1294436" cy="936937"/>
              </a:xfrm>
              <a:custGeom>
                <a:avLst/>
                <a:gdLst/>
                <a:ahLst/>
                <a:cxnLst/>
                <a:rect l="l" t="t" r="r" b="b"/>
                <a:pathLst>
                  <a:path w="1292867" h="936362">
                    <a:moveTo>
                      <a:pt x="0" y="0"/>
                    </a:moveTo>
                    <a:lnTo>
                      <a:pt x="1292867" y="752847"/>
                    </a:lnTo>
                    <a:cubicBezTo>
                      <a:pt x="1277961" y="856795"/>
                      <a:pt x="1188330" y="936362"/>
                      <a:pt x="1080116" y="936362"/>
                    </a:cubicBezTo>
                    <a:lnTo>
                      <a:pt x="216028" y="936362"/>
                    </a:lnTo>
                    <a:cubicBezTo>
                      <a:pt x="96719" y="936362"/>
                      <a:pt x="0" y="839643"/>
                      <a:pt x="0" y="720334"/>
                    </a:cubicBezTo>
                    <a:close/>
                  </a:path>
                </a:pathLst>
              </a:custGeom>
              <a:solidFill>
                <a:schemeClr val="bg1">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5400" dirty="0">
                  <a:solidFill>
                    <a:schemeClr val="bg1"/>
                  </a:solidFill>
                  <a:latin typeface="Algerian" pitchFamily="82" charset="0"/>
                </a:endParaRPr>
              </a:p>
            </p:txBody>
          </p:sp>
        </p:grpSp>
        <p:pic>
          <p:nvPicPr>
            <p:cNvPr id="21519" name="Picture 3"/>
            <p:cNvPicPr>
              <a:picLocks noChangeAspect="1" noChangeArrowheads="1"/>
            </p:cNvPicPr>
            <p:nvPr/>
          </p:nvPicPr>
          <p:blipFill>
            <a:blip r:embed="rId2">
              <a:grayscl/>
              <a:biLevel thresh="50000"/>
            </a:blip>
            <a:srcRect l="2766" r="7205" b="57680"/>
            <a:stretch>
              <a:fillRect/>
            </a:stretch>
          </p:blipFill>
          <p:spPr bwMode="auto">
            <a:xfrm flipH="1">
              <a:off x="1460443" y="2302789"/>
              <a:ext cx="2649788" cy="124499"/>
            </a:xfrm>
            <a:prstGeom prst="rect">
              <a:avLst/>
            </a:prstGeom>
            <a:noFill/>
            <a:ln w="9525">
              <a:noFill/>
              <a:miter lim="800000"/>
              <a:headEnd/>
              <a:tailEnd/>
            </a:ln>
          </p:spPr>
        </p:pic>
      </p:grpSp>
      <p:cxnSp>
        <p:nvCxnSpPr>
          <p:cNvPr id="40" name="直接连接符 39"/>
          <p:cNvCxnSpPr/>
          <p:nvPr/>
        </p:nvCxnSpPr>
        <p:spPr>
          <a:xfrm>
            <a:off x="2286000" y="5214938"/>
            <a:ext cx="5500688" cy="1587"/>
          </a:xfrm>
          <a:prstGeom prst="line">
            <a:avLst/>
          </a:prstGeom>
          <a:ln w="3175">
            <a:solidFill>
              <a:schemeClr val="tx1">
                <a:lumMod val="75000"/>
                <a:lumOff val="2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8684" name="TextBox 40"/>
          <p:cNvSpPr txBox="1">
            <a:spLocks noChangeArrowheads="1"/>
          </p:cNvSpPr>
          <p:nvPr/>
        </p:nvSpPr>
        <p:spPr bwMode="auto">
          <a:xfrm>
            <a:off x="2500313" y="4814888"/>
            <a:ext cx="2214562" cy="400050"/>
          </a:xfrm>
          <a:prstGeom prst="rect">
            <a:avLst/>
          </a:prstGeom>
          <a:noFill/>
          <a:ln w="9525">
            <a:noFill/>
            <a:miter lim="800000"/>
            <a:headEnd/>
            <a:tailEnd/>
          </a:ln>
        </p:spPr>
        <p:txBody>
          <a:bodyPr>
            <a:spAutoFit/>
          </a:bodyPr>
          <a:lstStyle/>
          <a:p>
            <a:r>
              <a:rPr lang="zh-CN" altLang="en-US" sz="2000" b="1" dirty="0" smtClean="0">
                <a:solidFill>
                  <a:srgbClr val="63BED2"/>
                </a:solidFill>
                <a:latin typeface="+mn-ea"/>
                <a:ea typeface="+mn-ea"/>
              </a:rPr>
              <a:t>个性化方案</a:t>
            </a:r>
            <a:endParaRPr lang="zh-CN" altLang="en-US" sz="2000" b="1" dirty="0">
              <a:solidFill>
                <a:srgbClr val="63BED2"/>
              </a:solidFill>
              <a:latin typeface="+mn-ea"/>
              <a:ea typeface="+mn-ea"/>
            </a:endParaRPr>
          </a:p>
        </p:txBody>
      </p:sp>
      <p:sp>
        <p:nvSpPr>
          <p:cNvPr id="28685" name="TextBox 41"/>
          <p:cNvSpPr txBox="1">
            <a:spLocks noChangeArrowheads="1"/>
          </p:cNvSpPr>
          <p:nvPr/>
        </p:nvSpPr>
        <p:spPr bwMode="auto">
          <a:xfrm>
            <a:off x="2286000" y="5313363"/>
            <a:ext cx="5643563" cy="1077218"/>
          </a:xfrm>
          <a:prstGeom prst="rect">
            <a:avLst/>
          </a:prstGeom>
          <a:noFill/>
          <a:ln w="9525">
            <a:noFill/>
            <a:miter lim="800000"/>
            <a:headEnd/>
            <a:tailEnd/>
          </a:ln>
        </p:spPr>
        <p:txBody>
          <a:bodyPr>
            <a:spAutoFit/>
          </a:bodyPr>
          <a:lstStyle/>
          <a:p>
            <a:r>
              <a:rPr lang="zh-CN" altLang="en-US" sz="1600" b="1" dirty="0" smtClean="0"/>
              <a:t>根据不同行业、不同规模的企业 、同一企业不同的发展阶段的特性需求，采用最优组合原则，与您的内部资源管理相结合，提供具有针对性的解决方案。</a:t>
            </a:r>
          </a:p>
          <a:p>
            <a:r>
              <a:rPr lang="zh-CN" altLang="en-US" sz="1600" b="1" dirty="0" smtClean="0"/>
              <a:t>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676"/>
                                        </p:tgtEl>
                                        <p:attrNameLst>
                                          <p:attrName>style.visibility</p:attrName>
                                        </p:attrNameLst>
                                      </p:cBhvr>
                                      <p:to>
                                        <p:strVal val="visible"/>
                                      </p:to>
                                    </p:set>
                                    <p:anim calcmode="lin" valueType="num">
                                      <p:cBhvr additive="base">
                                        <p:cTn id="13" dur="500" fill="hold"/>
                                        <p:tgtEl>
                                          <p:spTgt spid="28676"/>
                                        </p:tgtEl>
                                        <p:attrNameLst>
                                          <p:attrName>ppt_x</p:attrName>
                                        </p:attrNameLst>
                                      </p:cBhvr>
                                      <p:tavLst>
                                        <p:tav tm="0">
                                          <p:val>
                                            <p:strVal val="1+#ppt_w/2"/>
                                          </p:val>
                                        </p:tav>
                                        <p:tav tm="100000">
                                          <p:val>
                                            <p:strVal val="#ppt_x"/>
                                          </p:val>
                                        </p:tav>
                                      </p:tavLst>
                                    </p:anim>
                                    <p:anim calcmode="lin" valueType="num">
                                      <p:cBhvr additive="base">
                                        <p:cTn id="14" dur="500" fill="hold"/>
                                        <p:tgtEl>
                                          <p:spTgt spid="2867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1+#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28680"/>
                                        </p:tgtEl>
                                        <p:attrNameLst>
                                          <p:attrName>style.visibility</p:attrName>
                                        </p:attrNameLst>
                                      </p:cBhvr>
                                      <p:to>
                                        <p:strVal val="visible"/>
                                      </p:to>
                                    </p:set>
                                    <p:anim calcmode="lin" valueType="num">
                                      <p:cBhvr additive="base">
                                        <p:cTn id="36" dur="500" fill="hold"/>
                                        <p:tgtEl>
                                          <p:spTgt spid="28680"/>
                                        </p:tgtEl>
                                        <p:attrNameLst>
                                          <p:attrName>ppt_x</p:attrName>
                                        </p:attrNameLst>
                                      </p:cBhvr>
                                      <p:tavLst>
                                        <p:tav tm="0">
                                          <p:val>
                                            <p:strVal val="0-#ppt_w/2"/>
                                          </p:val>
                                        </p:tav>
                                        <p:tav tm="100000">
                                          <p:val>
                                            <p:strVal val="#ppt_x"/>
                                          </p:val>
                                        </p:tav>
                                      </p:tavLst>
                                    </p:anim>
                                    <p:anim calcmode="lin" valueType="num">
                                      <p:cBhvr additive="base">
                                        <p:cTn id="37" dur="500" fill="hold"/>
                                        <p:tgtEl>
                                          <p:spTgt spid="28680"/>
                                        </p:tgtEl>
                                        <p:attrNameLst>
                                          <p:attrName>ppt_y</p:attrName>
                                        </p:attrNameLst>
                                      </p:cBhvr>
                                      <p:tavLst>
                                        <p:tav tm="0">
                                          <p:val>
                                            <p:strVal val="#ppt_y"/>
                                          </p:val>
                                        </p:tav>
                                        <p:tav tm="100000">
                                          <p:val>
                                            <p:strVal val="#ppt_y"/>
                                          </p:val>
                                        </p:tav>
                                      </p:tavLst>
                                    </p:anim>
                                  </p:childTnLst>
                                </p:cTn>
                              </p:par>
                            </p:childTnLst>
                          </p:cTn>
                        </p:par>
                        <p:par>
                          <p:cTn id="38" fill="hold">
                            <p:stCondLst>
                              <p:cond delay="500"/>
                            </p:stCondLst>
                            <p:childTnLst>
                              <p:par>
                                <p:cTn id="39" presetID="23" presetClass="entr" presetSubtype="16" fill="hold" nodeType="after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p:cTn id="41" dur="500" fill="hold"/>
                                        <p:tgtEl>
                                          <p:spTgt spid="29"/>
                                        </p:tgtEl>
                                        <p:attrNameLst>
                                          <p:attrName>ppt_w</p:attrName>
                                        </p:attrNameLst>
                                      </p:cBhvr>
                                      <p:tavLst>
                                        <p:tav tm="0">
                                          <p:val>
                                            <p:fltVal val="0"/>
                                          </p:val>
                                        </p:tav>
                                        <p:tav tm="100000">
                                          <p:val>
                                            <p:strVal val="#ppt_w"/>
                                          </p:val>
                                        </p:tav>
                                      </p:tavLst>
                                    </p:anim>
                                    <p:anim calcmode="lin" valueType="num">
                                      <p:cBhvr>
                                        <p:cTn id="42" dur="500" fill="hold"/>
                                        <p:tgtEl>
                                          <p:spTgt spid="29"/>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500" fill="hold"/>
                                        <p:tgtEl>
                                          <p:spTgt spid="31"/>
                                        </p:tgtEl>
                                        <p:attrNameLst>
                                          <p:attrName>ppt_x</p:attrName>
                                        </p:attrNameLst>
                                      </p:cBhvr>
                                      <p:tavLst>
                                        <p:tav tm="0">
                                          <p:val>
                                            <p:strVal val="0-#ppt_w/2"/>
                                          </p:val>
                                        </p:tav>
                                        <p:tav tm="100000">
                                          <p:val>
                                            <p:strVal val="#ppt_x"/>
                                          </p:val>
                                        </p:tav>
                                      </p:tavLst>
                                    </p:anim>
                                    <p:anim calcmode="lin" valueType="num">
                                      <p:cBhvr additive="base">
                                        <p:cTn id="4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7" presetClass="entr" presetSubtype="0" fill="hold"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900" decel="100000" fill="hold"/>
                                        <p:tgtEl>
                                          <p:spTgt spid="1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57" fill="hold">
                            <p:stCondLst>
                              <p:cond delay="1000"/>
                            </p:stCondLst>
                            <p:childTnLst>
                              <p:par>
                                <p:cTn id="58" presetID="37" presetClass="entr" presetSubtype="0" fill="hold" grpId="0" nodeType="afterEffect">
                                  <p:stCondLst>
                                    <p:cond delay="0"/>
                                  </p:stCondLst>
                                  <p:childTnLst>
                                    <p:set>
                                      <p:cBhvr>
                                        <p:cTn id="59" dur="1" fill="hold">
                                          <p:stCondLst>
                                            <p:cond delay="0"/>
                                          </p:stCondLst>
                                        </p:cTn>
                                        <p:tgtEl>
                                          <p:spTgt spid="28684"/>
                                        </p:tgtEl>
                                        <p:attrNameLst>
                                          <p:attrName>style.visibility</p:attrName>
                                        </p:attrNameLst>
                                      </p:cBhvr>
                                      <p:to>
                                        <p:strVal val="visible"/>
                                      </p:to>
                                    </p:set>
                                    <p:animEffect transition="in" filter="fade">
                                      <p:cBhvr>
                                        <p:cTn id="60" dur="1000"/>
                                        <p:tgtEl>
                                          <p:spTgt spid="28684"/>
                                        </p:tgtEl>
                                      </p:cBhvr>
                                    </p:animEffect>
                                    <p:anim calcmode="lin" valueType="num">
                                      <p:cBhvr>
                                        <p:cTn id="61" dur="1000" fill="hold"/>
                                        <p:tgtEl>
                                          <p:spTgt spid="28684"/>
                                        </p:tgtEl>
                                        <p:attrNameLst>
                                          <p:attrName>ppt_x</p:attrName>
                                        </p:attrNameLst>
                                      </p:cBhvr>
                                      <p:tavLst>
                                        <p:tav tm="0">
                                          <p:val>
                                            <p:strVal val="#ppt_x"/>
                                          </p:val>
                                        </p:tav>
                                        <p:tav tm="100000">
                                          <p:val>
                                            <p:strVal val="#ppt_x"/>
                                          </p:val>
                                        </p:tav>
                                      </p:tavLst>
                                    </p:anim>
                                    <p:anim calcmode="lin" valueType="num">
                                      <p:cBhvr>
                                        <p:cTn id="62" dur="900" decel="100000" fill="hold"/>
                                        <p:tgtEl>
                                          <p:spTgt spid="28684"/>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8684"/>
                                        </p:tgtEl>
                                        <p:attrNameLst>
                                          <p:attrName>ppt_y</p:attrName>
                                        </p:attrNameLst>
                                      </p:cBhvr>
                                      <p:tavLst>
                                        <p:tav tm="0">
                                          <p:val>
                                            <p:strVal val="#ppt_y-.03"/>
                                          </p:val>
                                        </p:tav>
                                        <p:tav tm="100000">
                                          <p:val>
                                            <p:strVal val="#ppt_y"/>
                                          </p:val>
                                        </p:tav>
                                      </p:tavLst>
                                    </p:anim>
                                  </p:childTnLst>
                                </p:cTn>
                              </p:par>
                            </p:childTnLst>
                          </p:cTn>
                        </p:par>
                        <p:par>
                          <p:cTn id="64" fill="hold">
                            <p:stCondLst>
                              <p:cond delay="2000"/>
                            </p:stCondLst>
                            <p:childTnLst>
                              <p:par>
                                <p:cTn id="65" presetID="37" presetClass="entr" presetSubtype="0" fill="hold"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1000"/>
                                        <p:tgtEl>
                                          <p:spTgt spid="40"/>
                                        </p:tgtEl>
                                      </p:cBhvr>
                                    </p:animEffect>
                                    <p:anim calcmode="lin" valueType="num">
                                      <p:cBhvr>
                                        <p:cTn id="68" dur="1000" fill="hold"/>
                                        <p:tgtEl>
                                          <p:spTgt spid="40"/>
                                        </p:tgtEl>
                                        <p:attrNameLst>
                                          <p:attrName>ppt_x</p:attrName>
                                        </p:attrNameLst>
                                      </p:cBhvr>
                                      <p:tavLst>
                                        <p:tav tm="0">
                                          <p:val>
                                            <p:strVal val="#ppt_x"/>
                                          </p:val>
                                        </p:tav>
                                        <p:tav tm="100000">
                                          <p:val>
                                            <p:strVal val="#ppt_x"/>
                                          </p:val>
                                        </p:tav>
                                      </p:tavLst>
                                    </p:anim>
                                    <p:anim calcmode="lin" valueType="num">
                                      <p:cBhvr>
                                        <p:cTn id="69" dur="900" decel="100000" fill="hold"/>
                                        <p:tgtEl>
                                          <p:spTgt spid="40"/>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37" presetClass="entr" presetSubtype="0" fill="hold" grpId="0" nodeType="clickEffect">
                                  <p:stCondLst>
                                    <p:cond delay="0"/>
                                  </p:stCondLst>
                                  <p:childTnLst>
                                    <p:set>
                                      <p:cBhvr>
                                        <p:cTn id="74" dur="1" fill="hold">
                                          <p:stCondLst>
                                            <p:cond delay="0"/>
                                          </p:stCondLst>
                                        </p:cTn>
                                        <p:tgtEl>
                                          <p:spTgt spid="28685"/>
                                        </p:tgtEl>
                                        <p:attrNameLst>
                                          <p:attrName>style.visibility</p:attrName>
                                        </p:attrNameLst>
                                      </p:cBhvr>
                                      <p:to>
                                        <p:strVal val="visible"/>
                                      </p:to>
                                    </p:set>
                                    <p:animEffect transition="in" filter="fade">
                                      <p:cBhvr>
                                        <p:cTn id="75" dur="1000"/>
                                        <p:tgtEl>
                                          <p:spTgt spid="28685"/>
                                        </p:tgtEl>
                                      </p:cBhvr>
                                    </p:animEffect>
                                    <p:anim calcmode="lin" valueType="num">
                                      <p:cBhvr>
                                        <p:cTn id="76" dur="1000" fill="hold"/>
                                        <p:tgtEl>
                                          <p:spTgt spid="28685"/>
                                        </p:tgtEl>
                                        <p:attrNameLst>
                                          <p:attrName>ppt_x</p:attrName>
                                        </p:attrNameLst>
                                      </p:cBhvr>
                                      <p:tavLst>
                                        <p:tav tm="0">
                                          <p:val>
                                            <p:strVal val="#ppt_x"/>
                                          </p:val>
                                        </p:tav>
                                        <p:tav tm="100000">
                                          <p:val>
                                            <p:strVal val="#ppt_x"/>
                                          </p:val>
                                        </p:tav>
                                      </p:tavLst>
                                    </p:anim>
                                    <p:anim calcmode="lin" valueType="num">
                                      <p:cBhvr>
                                        <p:cTn id="77" dur="900" decel="100000" fill="hold"/>
                                        <p:tgtEl>
                                          <p:spTgt spid="28685"/>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2868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13" grpId="0"/>
      <p:bldP spid="28680" grpId="0"/>
      <p:bldP spid="31" grpId="0"/>
      <p:bldP spid="28684" grpId="0"/>
      <p:bldP spid="286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214546" y="1214422"/>
            <a:ext cx="4493538" cy="954107"/>
          </a:xfrm>
          <a:prstGeom prst="rect">
            <a:avLst/>
          </a:prstGeom>
        </p:spPr>
        <p:txBody>
          <a:bodyPr wrap="none">
            <a:spAutoFit/>
          </a:bodyPr>
          <a:lstStyle/>
          <a:p>
            <a:pPr algn="ctr">
              <a:defRPr/>
            </a:pPr>
            <a:r>
              <a:rPr lang="zh-CN" altLang="en-US" sz="2800" b="1" dirty="0" smtClean="0">
                <a:latin typeface="华文隶书" pitchFamily="2" charset="-122"/>
                <a:ea typeface="华文隶书" pitchFamily="2" charset="-122"/>
              </a:rPr>
              <a:t>先道一声感谢</a:t>
            </a:r>
            <a:endParaRPr lang="en-US" altLang="zh-CN" sz="2800" b="1" dirty="0" smtClean="0">
              <a:latin typeface="华文隶书" pitchFamily="2" charset="-122"/>
              <a:ea typeface="华文隶书" pitchFamily="2" charset="-122"/>
            </a:endParaRPr>
          </a:p>
          <a:p>
            <a:pPr algn="ctr">
              <a:defRPr/>
            </a:pPr>
            <a:r>
              <a:rPr lang="zh-CN" altLang="en-US" sz="2800" b="1" dirty="0" smtClean="0">
                <a:latin typeface="华文隶书" pitchFamily="2" charset="-122"/>
                <a:ea typeface="华文隶书" pitchFamily="2" charset="-122"/>
              </a:rPr>
              <a:t>感谢您对搜才的关注与信任</a:t>
            </a:r>
            <a:endParaRPr lang="en-US" altLang="zh-CN" sz="2800" b="1" dirty="0" smtClean="0">
              <a:latin typeface="华文隶书" pitchFamily="2" charset="-122"/>
              <a:ea typeface="华文隶书" pitchFamily="2" charset="-122"/>
            </a:endParaRPr>
          </a:p>
        </p:txBody>
      </p:sp>
      <p:sp>
        <p:nvSpPr>
          <p:cNvPr id="4" name="矩形 3"/>
          <p:cNvSpPr/>
          <p:nvPr/>
        </p:nvSpPr>
        <p:spPr>
          <a:xfrm>
            <a:off x="785786" y="2191400"/>
            <a:ext cx="7948010" cy="3816429"/>
          </a:xfrm>
          <a:prstGeom prst="rect">
            <a:avLst/>
          </a:prstGeom>
        </p:spPr>
        <p:txBody>
          <a:bodyPr wrap="none">
            <a:spAutoFit/>
          </a:bodyPr>
          <a:lstStyle/>
          <a:p>
            <a:pPr algn="ctr">
              <a:defRPr/>
            </a:pPr>
            <a:r>
              <a:rPr lang="zh-CN" altLang="en-US" sz="2800" b="1" dirty="0" smtClean="0">
                <a:latin typeface="华文隶书" pitchFamily="2" charset="-122"/>
                <a:ea typeface="华文隶书" pitchFamily="2" charset="-122"/>
              </a:rPr>
              <a:t>我们很珍惜每一次的合作机会</a:t>
            </a:r>
            <a:endParaRPr lang="en-US" altLang="zh-CN" sz="2800" b="1" dirty="0" smtClean="0">
              <a:latin typeface="华文隶书" pitchFamily="2" charset="-122"/>
              <a:ea typeface="华文隶书" pitchFamily="2" charset="-122"/>
            </a:endParaRPr>
          </a:p>
          <a:p>
            <a:pPr algn="ctr">
              <a:defRPr/>
            </a:pPr>
            <a:r>
              <a:rPr lang="zh-CN" altLang="en-US" sz="2800" b="1" dirty="0" smtClean="0">
                <a:latin typeface="华文隶书" pitchFamily="2" charset="-122"/>
                <a:ea typeface="华文隶书" pitchFamily="2" charset="-122"/>
              </a:rPr>
              <a:t>您对我们的每一次关注都是对我们莫大的支持！</a:t>
            </a:r>
            <a:endParaRPr lang="en-US" altLang="zh-CN" sz="2800" b="1" dirty="0" smtClean="0">
              <a:latin typeface="华文隶书" pitchFamily="2" charset="-122"/>
              <a:ea typeface="华文隶书" pitchFamily="2" charset="-122"/>
            </a:endParaRPr>
          </a:p>
          <a:p>
            <a:pPr algn="ctr">
              <a:defRPr/>
            </a:pPr>
            <a:r>
              <a:rPr lang="zh-CN" altLang="en-US" sz="2800" b="1" dirty="0" smtClean="0">
                <a:latin typeface="华文隶书" pitchFamily="2" charset="-122"/>
                <a:ea typeface="华文隶书" pitchFamily="2" charset="-122"/>
              </a:rPr>
              <a:t>搜才</a:t>
            </a:r>
            <a:r>
              <a:rPr lang="en-US" altLang="zh-CN" sz="2800" b="1" dirty="0" smtClean="0">
                <a:latin typeface="华文隶书" pitchFamily="2" charset="-122"/>
                <a:ea typeface="华文隶书" pitchFamily="2" charset="-122"/>
              </a:rPr>
              <a:t>400</a:t>
            </a:r>
            <a:r>
              <a:rPr lang="zh-CN" altLang="en-US" sz="2800" b="1" dirty="0" smtClean="0">
                <a:latin typeface="华文隶书" pitchFamily="2" charset="-122"/>
                <a:ea typeface="华文隶书" pitchFamily="2" charset="-122"/>
              </a:rPr>
              <a:t>位员工必定全心全意为您服务</a:t>
            </a:r>
            <a:endParaRPr lang="en-US" altLang="zh-CN" sz="2800" b="1" dirty="0" smtClean="0">
              <a:latin typeface="华文隶书" pitchFamily="2" charset="-122"/>
              <a:ea typeface="华文隶书" pitchFamily="2" charset="-122"/>
            </a:endParaRPr>
          </a:p>
          <a:p>
            <a:pPr algn="ctr">
              <a:defRPr/>
            </a:pPr>
            <a:r>
              <a:rPr lang="zh-CN" altLang="en-US" sz="2800" b="1" dirty="0" smtClean="0">
                <a:latin typeface="华文隶书" pitchFamily="2" charset="-122"/>
                <a:ea typeface="华文隶书" pitchFamily="2" charset="-122"/>
              </a:rPr>
              <a:t>为了让您更好的了解搜才</a:t>
            </a:r>
            <a:endParaRPr lang="en-US" altLang="zh-CN" sz="2800" b="1" dirty="0" smtClean="0">
              <a:latin typeface="华文隶书" pitchFamily="2" charset="-122"/>
              <a:ea typeface="华文隶书" pitchFamily="2" charset="-122"/>
            </a:endParaRPr>
          </a:p>
          <a:p>
            <a:pPr algn="ctr">
              <a:defRPr/>
            </a:pPr>
            <a:r>
              <a:rPr lang="zh-CN" altLang="en-US" sz="2800" b="1" dirty="0" smtClean="0">
                <a:latin typeface="华文隶书" pitchFamily="2" charset="-122"/>
                <a:ea typeface="华文隶书" pitchFamily="2" charset="-122"/>
              </a:rPr>
              <a:t>了解您即将与搜才展开良好合作的人事代理产品</a:t>
            </a:r>
            <a:endParaRPr lang="en-US" altLang="zh-CN" sz="2800" b="1" dirty="0" smtClean="0">
              <a:latin typeface="华文隶书" pitchFamily="2" charset="-122"/>
              <a:ea typeface="华文隶书" pitchFamily="2" charset="-122"/>
            </a:endParaRPr>
          </a:p>
          <a:p>
            <a:pPr algn="ctr">
              <a:defRPr/>
            </a:pPr>
            <a:r>
              <a:rPr lang="zh-CN" altLang="en-US" sz="2800" b="1" dirty="0" smtClean="0">
                <a:latin typeface="华文隶书" pitchFamily="2" charset="-122"/>
                <a:ea typeface="华文隶书" pitchFamily="2" charset="-122"/>
              </a:rPr>
              <a:t>请细细阅读产品的介绍</a:t>
            </a:r>
            <a:endParaRPr lang="en-US" altLang="zh-CN" sz="2800" b="1" dirty="0" smtClean="0">
              <a:latin typeface="华文隶书" pitchFamily="2" charset="-122"/>
              <a:ea typeface="华文隶书" pitchFamily="2" charset="-122"/>
            </a:endParaRPr>
          </a:p>
          <a:p>
            <a:pPr algn="ctr">
              <a:defRPr/>
            </a:pPr>
            <a:r>
              <a:rPr lang="zh-CN" altLang="en-US" sz="2800" b="1" dirty="0" smtClean="0">
                <a:latin typeface="华文隶书" pitchFamily="2" charset="-122"/>
                <a:ea typeface="华文隶书" pitchFamily="2" charset="-122"/>
              </a:rPr>
              <a:t>如若您对人事代理产品想进一步的了解</a:t>
            </a:r>
            <a:endParaRPr lang="en-US" altLang="zh-CN" sz="2800" b="1" dirty="0" smtClean="0">
              <a:latin typeface="华文隶书" pitchFamily="2" charset="-122"/>
              <a:ea typeface="华文隶书" pitchFamily="2" charset="-122"/>
            </a:endParaRPr>
          </a:p>
          <a:p>
            <a:pPr algn="ctr">
              <a:defRPr/>
            </a:pPr>
            <a:r>
              <a:rPr lang="zh-CN" altLang="en-US" sz="2800" b="1" dirty="0" smtClean="0">
                <a:latin typeface="华文隶书" pitchFamily="2" charset="-122"/>
                <a:ea typeface="华文隶书" pitchFamily="2" charset="-122"/>
              </a:rPr>
              <a:t>欢迎您的来电</a:t>
            </a:r>
            <a:endParaRPr lang="en-US" altLang="zh-CN" sz="2800" b="1" dirty="0" smtClean="0">
              <a:latin typeface="华文隶书" pitchFamily="2" charset="-122"/>
              <a:ea typeface="华文隶书" pitchFamily="2" charset="-122"/>
            </a:endParaRPr>
          </a:p>
          <a:p>
            <a:pPr algn="ctr">
              <a:defRPr/>
            </a:pPr>
            <a:r>
              <a:rPr lang="en-US" altLang="zh-CN" b="1" dirty="0" smtClean="0">
                <a:latin typeface="华文隶书" pitchFamily="2" charset="-122"/>
                <a:ea typeface="华文隶书" pitchFamily="2" charset="-122"/>
              </a:rPr>
              <a:t>                                                                                         ——</a:t>
            </a:r>
            <a:r>
              <a:rPr lang="zh-CN" altLang="en-US" b="1" dirty="0" smtClean="0">
                <a:latin typeface="华文隶书" pitchFamily="2" charset="-122"/>
                <a:ea typeface="华文隶书" pitchFamily="2" charset="-122"/>
              </a:rPr>
              <a:t>竭诚为您服务的搜才人</a:t>
            </a:r>
            <a:endParaRPr lang="zh-CN" altLang="en-US" b="1" dirty="0">
              <a:latin typeface="华文隶书" pitchFamily="2" charset="-122"/>
              <a:ea typeface="华文隶书" pitchFamily="2" charset="-122"/>
            </a:endParaRPr>
          </a:p>
        </p:txBody>
      </p:sp>
      <p:sp>
        <p:nvSpPr>
          <p:cNvPr id="6" name="TextBox 5"/>
          <p:cNvSpPr txBox="1"/>
          <p:nvPr/>
        </p:nvSpPr>
        <p:spPr>
          <a:xfrm>
            <a:off x="8001024" y="6286520"/>
            <a:ext cx="1071570" cy="276999"/>
          </a:xfrm>
          <a:prstGeom prst="rect">
            <a:avLst/>
          </a:prstGeom>
          <a:noFill/>
        </p:spPr>
        <p:txBody>
          <a:bodyPr wrap="square" rtlCol="0">
            <a:spAutoFit/>
          </a:bodyPr>
          <a:lstStyle/>
          <a:p>
            <a:r>
              <a:rPr lang="en-US" altLang="zh-CN" sz="1200" dirty="0" smtClean="0"/>
              <a:t>Page2</a:t>
            </a:r>
            <a:endParaRPr lang="zh-CN" altLang="en-US" sz="1200"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643042" y="2214554"/>
            <a:ext cx="4493539" cy="523220"/>
          </a:xfrm>
          <a:prstGeom prst="rect">
            <a:avLst/>
          </a:prstGeom>
        </p:spPr>
        <p:txBody>
          <a:bodyPr wrap="none">
            <a:spAutoFit/>
          </a:bodyPr>
          <a:lstStyle/>
          <a:p>
            <a:pPr algn="ctr">
              <a:defRPr/>
            </a:pPr>
            <a:r>
              <a:rPr lang="zh-CN" altLang="en-US" sz="2800" b="1" dirty="0" smtClean="0">
                <a:effectLst>
                  <a:outerShdw blurRad="38100" dist="38100" dir="2700000" algn="tl">
                    <a:srgbClr val="000000">
                      <a:alpha val="43137"/>
                    </a:srgbClr>
                  </a:outerShdw>
                </a:effectLst>
                <a:latin typeface="华文隶书" pitchFamily="2" charset="-122"/>
                <a:ea typeface="华文隶书" pitchFamily="2" charset="-122"/>
              </a:rPr>
              <a:t>感谢您对搜才的关注与支持</a:t>
            </a:r>
            <a:endParaRPr lang="en-US" altLang="zh-CN" sz="2800" b="1" dirty="0" smtClean="0">
              <a:effectLst>
                <a:outerShdw blurRad="38100" dist="38100" dir="2700000" algn="tl">
                  <a:srgbClr val="000000">
                    <a:alpha val="43137"/>
                  </a:srgbClr>
                </a:outerShdw>
              </a:effectLst>
              <a:latin typeface="华文隶书" pitchFamily="2" charset="-122"/>
              <a:ea typeface="华文隶书" pitchFamily="2" charset="-122"/>
            </a:endParaRPr>
          </a:p>
        </p:txBody>
      </p:sp>
      <p:sp>
        <p:nvSpPr>
          <p:cNvPr id="4" name="矩形 3"/>
          <p:cNvSpPr/>
          <p:nvPr/>
        </p:nvSpPr>
        <p:spPr>
          <a:xfrm>
            <a:off x="2825368" y="3244334"/>
            <a:ext cx="5328703" cy="523220"/>
          </a:xfrm>
          <a:prstGeom prst="rect">
            <a:avLst/>
          </a:prstGeom>
        </p:spPr>
        <p:txBody>
          <a:bodyPr wrap="none">
            <a:spAutoFit/>
          </a:bodyPr>
          <a:lstStyle/>
          <a:p>
            <a:pPr algn="ctr">
              <a:defRPr/>
            </a:pPr>
            <a:r>
              <a:rPr lang="zh-CN" altLang="en-US" sz="2800" b="1" dirty="0" smtClean="0">
                <a:effectLst>
                  <a:outerShdw blurRad="38100" dist="38100" dir="2700000" algn="tl">
                    <a:srgbClr val="000000">
                      <a:alpha val="43137"/>
                    </a:srgbClr>
                  </a:outerShdw>
                </a:effectLst>
                <a:latin typeface="华文隶书" pitchFamily="2" charset="-122"/>
                <a:ea typeface="华文隶书" pitchFamily="2" charset="-122"/>
              </a:rPr>
              <a:t>搜才</a:t>
            </a:r>
            <a:r>
              <a:rPr lang="en-US" altLang="zh-CN" sz="2800" b="1" dirty="0" smtClean="0">
                <a:effectLst>
                  <a:outerShdw blurRad="38100" dist="38100" dir="2700000" algn="tl">
                    <a:srgbClr val="000000">
                      <a:alpha val="43137"/>
                    </a:srgbClr>
                  </a:outerShdw>
                </a:effectLst>
                <a:latin typeface="华文隶书" pitchFamily="2" charset="-122"/>
                <a:ea typeface="华文隶书" pitchFamily="2" charset="-122"/>
              </a:rPr>
              <a:t>400</a:t>
            </a:r>
            <a:r>
              <a:rPr lang="zh-CN" altLang="en-US" sz="2800" b="1" dirty="0" smtClean="0">
                <a:effectLst>
                  <a:outerShdw blurRad="38100" dist="38100" dir="2700000" algn="tl">
                    <a:srgbClr val="000000">
                      <a:alpha val="43137"/>
                    </a:srgbClr>
                  </a:outerShdw>
                </a:effectLst>
                <a:latin typeface="华文隶书" pitchFamily="2" charset="-122"/>
                <a:ea typeface="华文隶书" pitchFamily="2" charset="-122"/>
              </a:rPr>
              <a:t>位员工全心全意为您服务</a:t>
            </a:r>
            <a:endParaRPr lang="zh-CN" altLang="en-US" sz="2800" b="1" dirty="0">
              <a:effectLst>
                <a:outerShdw blurRad="38100" dist="38100" dir="2700000" algn="tl">
                  <a:srgbClr val="000000">
                    <a:alpha val="43137"/>
                  </a:srgbClr>
                </a:outerShdw>
              </a:effectLst>
              <a:latin typeface="华文隶书" pitchFamily="2" charset="-122"/>
              <a:ea typeface="华文隶书" pitchFamily="2" charset="-122"/>
            </a:endParaRPr>
          </a:p>
        </p:txBody>
      </p:sp>
      <p:sp>
        <p:nvSpPr>
          <p:cNvPr id="5" name="TextBox 4"/>
          <p:cNvSpPr txBox="1"/>
          <p:nvPr/>
        </p:nvSpPr>
        <p:spPr>
          <a:xfrm>
            <a:off x="8001024" y="6286520"/>
            <a:ext cx="1071570" cy="276999"/>
          </a:xfrm>
          <a:prstGeom prst="rect">
            <a:avLst/>
          </a:prstGeom>
          <a:noFill/>
        </p:spPr>
        <p:txBody>
          <a:bodyPr wrap="square" rtlCol="0">
            <a:spAutoFit/>
          </a:bodyPr>
          <a:lstStyle/>
          <a:p>
            <a:r>
              <a:rPr lang="en-US" altLang="zh-CN" sz="1200" dirty="0" smtClean="0"/>
              <a:t>Page20</a:t>
            </a:r>
            <a:endParaRPr lang="zh-CN" altLang="en-US" sz="12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55"/>
          <p:cNvSpPr txBox="1"/>
          <p:nvPr/>
        </p:nvSpPr>
        <p:spPr>
          <a:xfrm>
            <a:off x="4071934" y="895633"/>
            <a:ext cx="1571636" cy="461665"/>
          </a:xfrm>
          <a:prstGeom prst="rect">
            <a:avLst/>
          </a:prstGeom>
          <a:noFill/>
        </p:spPr>
        <p:txBody>
          <a:bodyPr wrap="square" rtlCol="0">
            <a:spAutoFit/>
          </a:bodyPr>
          <a:lstStyle/>
          <a:p>
            <a:r>
              <a:rPr lang="zh-CN" altLang="en-US" sz="2400" b="1" dirty="0" smtClean="0">
                <a:latin typeface="+mn-ea"/>
                <a:ea typeface="+mn-ea"/>
              </a:rPr>
              <a:t>目</a:t>
            </a:r>
            <a:r>
              <a:rPr lang="en-US" altLang="zh-CN" sz="2400" b="1" dirty="0" smtClean="0">
                <a:latin typeface="+mn-ea"/>
                <a:ea typeface="+mn-ea"/>
              </a:rPr>
              <a:t>    </a:t>
            </a:r>
            <a:r>
              <a:rPr lang="zh-CN" altLang="en-US" sz="2400" b="1" dirty="0" smtClean="0">
                <a:latin typeface="+mn-ea"/>
                <a:ea typeface="+mn-ea"/>
              </a:rPr>
              <a:t>录</a:t>
            </a:r>
            <a:endParaRPr lang="zh-CN" altLang="en-US" sz="2400" b="1" dirty="0">
              <a:latin typeface="+mn-ea"/>
              <a:ea typeface="+mn-ea"/>
            </a:endParaRPr>
          </a:p>
        </p:txBody>
      </p:sp>
      <p:grpSp>
        <p:nvGrpSpPr>
          <p:cNvPr id="2" name="组合 179"/>
          <p:cNvGrpSpPr/>
          <p:nvPr/>
        </p:nvGrpSpPr>
        <p:grpSpPr>
          <a:xfrm>
            <a:off x="1500166" y="1962144"/>
            <a:ext cx="6357982" cy="4110062"/>
            <a:chOff x="1928794" y="1357298"/>
            <a:chExt cx="6357982" cy="4110062"/>
          </a:xfrm>
        </p:grpSpPr>
        <p:grpSp>
          <p:nvGrpSpPr>
            <p:cNvPr id="3" name="组合 150"/>
            <p:cNvGrpSpPr/>
            <p:nvPr/>
          </p:nvGrpSpPr>
          <p:grpSpPr>
            <a:xfrm>
              <a:off x="1933575" y="2033582"/>
              <a:ext cx="6210325" cy="609600"/>
              <a:chOff x="2005013" y="2028809"/>
              <a:chExt cx="6210325" cy="609600"/>
            </a:xfrm>
          </p:grpSpPr>
          <p:grpSp>
            <p:nvGrpSpPr>
              <p:cNvPr id="4" name="Group 12"/>
              <p:cNvGrpSpPr>
                <a:grpSpLocks/>
              </p:cNvGrpSpPr>
              <p:nvPr/>
            </p:nvGrpSpPr>
            <p:grpSpPr bwMode="auto">
              <a:xfrm>
                <a:off x="2005013" y="2028809"/>
                <a:ext cx="609600" cy="609600"/>
                <a:chOff x="816" y="1872"/>
                <a:chExt cx="384" cy="384"/>
              </a:xfrm>
            </p:grpSpPr>
            <p:sp>
              <p:nvSpPr>
                <p:cNvPr id="65549" name="Oval 1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50" name="Oval 1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51" name="Oval 1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52" name="Oval 1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92" name="Oval 1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93" name="Oval 1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94" name="Oval 1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95" name="Oval 2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96" name="Oval 2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5" name="Text Box 26"/>
              <p:cNvSpPr txBox="1">
                <a:spLocks noChangeArrowheads="1"/>
              </p:cNvSpPr>
              <p:nvPr/>
            </p:nvSpPr>
            <p:spPr bwMode="auto">
              <a:xfrm>
                <a:off x="2743200" y="2133519"/>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搜才人事代理产品应用背景</a:t>
                </a:r>
                <a:endParaRPr lang="en-US" altLang="zh-CN" sz="2000" b="1" dirty="0">
                  <a:solidFill>
                    <a:schemeClr val="tx2"/>
                  </a:solidFill>
                </a:endParaRPr>
              </a:p>
            </p:txBody>
          </p:sp>
          <p:sp>
            <p:nvSpPr>
              <p:cNvPr id="10246" name="Text Box 42"/>
              <p:cNvSpPr txBox="1">
                <a:spLocks noChangeArrowheads="1"/>
              </p:cNvSpPr>
              <p:nvPr/>
            </p:nvSpPr>
            <p:spPr bwMode="gray">
              <a:xfrm>
                <a:off x="2133600" y="2112946"/>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3</a:t>
                </a:r>
                <a:endParaRPr lang="en-US" altLang="zh-CN" sz="2400" b="1" dirty="0">
                  <a:solidFill>
                    <a:srgbClr val="000000"/>
                  </a:solidFill>
                </a:endParaRPr>
              </a:p>
            </p:txBody>
          </p:sp>
          <p:cxnSp>
            <p:nvCxnSpPr>
              <p:cNvPr id="121" name="直接连接符 120"/>
              <p:cNvCxnSpPr>
                <a:endCxn id="140" idx="1"/>
              </p:cNvCxnSpPr>
              <p:nvPr/>
            </p:nvCxnSpPr>
            <p:spPr>
              <a:xfrm flipV="1">
                <a:off x="6000760" y="2289667"/>
                <a:ext cx="1414359" cy="2964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矩形 139"/>
              <p:cNvSpPr/>
              <p:nvPr/>
            </p:nvSpPr>
            <p:spPr>
              <a:xfrm>
                <a:off x="7415119" y="2105001"/>
                <a:ext cx="800219" cy="369332"/>
              </a:xfrm>
              <a:prstGeom prst="rect">
                <a:avLst/>
              </a:prstGeom>
            </p:spPr>
            <p:txBody>
              <a:bodyPr wrap="none">
                <a:spAutoFit/>
              </a:bodyPr>
              <a:lstStyle/>
              <a:p>
                <a:pPr eaLnBrk="0" hangingPunct="0"/>
                <a:r>
                  <a:rPr lang="en-US" altLang="zh-CN" b="1" dirty="0" smtClean="0">
                    <a:solidFill>
                      <a:schemeClr val="tx2"/>
                    </a:solidFill>
                  </a:rPr>
                  <a:t>P9-10</a:t>
                </a:r>
                <a:endParaRPr lang="en-US" altLang="zh-CN" b="1" dirty="0">
                  <a:solidFill>
                    <a:schemeClr val="tx2"/>
                  </a:solidFill>
                </a:endParaRPr>
              </a:p>
            </p:txBody>
          </p:sp>
        </p:grpSp>
        <p:grpSp>
          <p:nvGrpSpPr>
            <p:cNvPr id="5" name="组合 151"/>
            <p:cNvGrpSpPr/>
            <p:nvPr/>
          </p:nvGrpSpPr>
          <p:grpSpPr>
            <a:xfrm>
              <a:off x="1928794" y="2747962"/>
              <a:ext cx="6344988" cy="609600"/>
              <a:chOff x="2000232" y="2857496"/>
              <a:chExt cx="6344988" cy="609600"/>
            </a:xfrm>
          </p:grpSpPr>
          <p:sp>
            <p:nvSpPr>
              <p:cNvPr id="10252" name="Text Box 28"/>
              <p:cNvSpPr txBox="1">
                <a:spLocks noChangeArrowheads="1"/>
              </p:cNvSpPr>
              <p:nvPr/>
            </p:nvSpPr>
            <p:spPr bwMode="auto">
              <a:xfrm>
                <a:off x="2743200" y="2949559"/>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搜才人事代理产品服务内容</a:t>
                </a:r>
              </a:p>
            </p:txBody>
          </p:sp>
          <p:grpSp>
            <p:nvGrpSpPr>
              <p:cNvPr id="6" name="组合 69"/>
              <p:cNvGrpSpPr/>
              <p:nvPr/>
            </p:nvGrpSpPr>
            <p:grpSpPr>
              <a:xfrm>
                <a:off x="2000232" y="2857496"/>
                <a:ext cx="609600" cy="609600"/>
                <a:chOff x="2022475" y="2911459"/>
                <a:chExt cx="609600" cy="609600"/>
              </a:xfrm>
            </p:grpSpPr>
            <p:grpSp>
              <p:nvGrpSpPr>
                <p:cNvPr id="7" name="Group 57"/>
                <p:cNvGrpSpPr>
                  <a:grpSpLocks/>
                </p:cNvGrpSpPr>
                <p:nvPr/>
              </p:nvGrpSpPr>
              <p:grpSpPr bwMode="auto">
                <a:xfrm>
                  <a:off x="2022475" y="2911459"/>
                  <a:ext cx="609600" cy="609600"/>
                  <a:chOff x="1274" y="2437"/>
                  <a:chExt cx="384" cy="384"/>
                </a:xfrm>
              </p:grpSpPr>
              <p:sp>
                <p:nvSpPr>
                  <p:cNvPr id="10269"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70"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84"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85"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86"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74"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75"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76"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77"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78"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5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4</a:t>
                  </a:r>
                  <a:endParaRPr lang="en-US" altLang="zh-CN" sz="2400" b="1" dirty="0">
                    <a:solidFill>
                      <a:srgbClr val="000000"/>
                    </a:solidFill>
                  </a:endParaRPr>
                </a:p>
              </p:txBody>
            </p:sp>
          </p:grpSp>
          <p:cxnSp>
            <p:nvCxnSpPr>
              <p:cNvPr id="125" name="直接连接符 124"/>
              <p:cNvCxnSpPr/>
              <p:nvPr/>
            </p:nvCxnSpPr>
            <p:spPr>
              <a:xfrm>
                <a:off x="5929322" y="3148002"/>
                <a:ext cx="164307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1" name="矩形 140"/>
              <p:cNvSpPr/>
              <p:nvPr/>
            </p:nvSpPr>
            <p:spPr>
              <a:xfrm>
                <a:off x="7429520" y="2933688"/>
                <a:ext cx="915700" cy="369332"/>
              </a:xfrm>
              <a:prstGeom prst="rect">
                <a:avLst/>
              </a:prstGeom>
            </p:spPr>
            <p:txBody>
              <a:bodyPr wrap="none">
                <a:spAutoFit/>
              </a:bodyPr>
              <a:lstStyle/>
              <a:p>
                <a:pPr eaLnBrk="0" hangingPunct="0"/>
                <a:r>
                  <a:rPr lang="en-US" altLang="zh-CN" b="1" dirty="0" smtClean="0">
                    <a:solidFill>
                      <a:schemeClr val="tx2"/>
                    </a:solidFill>
                  </a:rPr>
                  <a:t>P11-12</a:t>
                </a:r>
                <a:endParaRPr lang="en-US" altLang="zh-CN" b="1" dirty="0">
                  <a:solidFill>
                    <a:schemeClr val="tx2"/>
                  </a:solidFill>
                </a:endParaRPr>
              </a:p>
            </p:txBody>
          </p:sp>
        </p:grpSp>
        <p:grpSp>
          <p:nvGrpSpPr>
            <p:cNvPr id="8" name="组合 153"/>
            <p:cNvGrpSpPr/>
            <p:nvPr/>
          </p:nvGrpSpPr>
          <p:grpSpPr>
            <a:xfrm>
              <a:off x="1928797" y="4143380"/>
              <a:ext cx="6357744" cy="609600"/>
              <a:chOff x="2000235" y="4786322"/>
              <a:chExt cx="6357744" cy="609600"/>
            </a:xfrm>
          </p:grpSpPr>
          <p:grpSp>
            <p:nvGrpSpPr>
              <p:cNvPr id="9" name="组合 70"/>
              <p:cNvGrpSpPr/>
              <p:nvPr/>
            </p:nvGrpSpPr>
            <p:grpSpPr>
              <a:xfrm>
                <a:off x="2000235" y="4786322"/>
                <a:ext cx="609601" cy="609600"/>
                <a:chOff x="2022478" y="2911459"/>
                <a:chExt cx="609601" cy="609600"/>
              </a:xfrm>
            </p:grpSpPr>
            <p:grpSp>
              <p:nvGrpSpPr>
                <p:cNvPr id="10" name="Group 57"/>
                <p:cNvGrpSpPr>
                  <a:grpSpLocks/>
                </p:cNvGrpSpPr>
                <p:nvPr/>
              </p:nvGrpSpPr>
              <p:grpSpPr bwMode="auto">
                <a:xfrm>
                  <a:off x="2022478" y="2911459"/>
                  <a:ext cx="609601" cy="609600"/>
                  <a:chOff x="1274" y="2437"/>
                  <a:chExt cx="384" cy="384"/>
                </a:xfrm>
              </p:grpSpPr>
              <p:sp>
                <p:nvSpPr>
                  <p:cNvPr id="75"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76"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77"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78"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79"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80"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81"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82"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83"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84"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7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6</a:t>
                  </a:r>
                  <a:endParaRPr lang="en-US" altLang="zh-CN" sz="2400" b="1" dirty="0">
                    <a:solidFill>
                      <a:srgbClr val="000000"/>
                    </a:solidFill>
                  </a:endParaRPr>
                </a:p>
              </p:txBody>
            </p:sp>
          </p:grpSp>
          <p:sp>
            <p:nvSpPr>
              <p:cNvPr id="85" name="矩形 84"/>
              <p:cNvSpPr/>
              <p:nvPr/>
            </p:nvSpPr>
            <p:spPr>
              <a:xfrm>
                <a:off x="2714612" y="4929198"/>
                <a:ext cx="4572085"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搜才人事代理产品客户获取的服务价值</a:t>
                </a:r>
                <a:endParaRPr lang="en-US" altLang="ko-KR" sz="2000" b="1" dirty="0" smtClean="0">
                  <a:solidFill>
                    <a:schemeClr val="tx2"/>
                  </a:solidFill>
                </a:endParaRPr>
              </a:p>
            </p:txBody>
          </p:sp>
          <p:cxnSp>
            <p:nvCxnSpPr>
              <p:cNvPr id="123" name="直接连接符 122"/>
              <p:cNvCxnSpPr/>
              <p:nvPr/>
            </p:nvCxnSpPr>
            <p:spPr>
              <a:xfrm>
                <a:off x="7143768" y="5141924"/>
                <a:ext cx="35719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7429520" y="4929198"/>
                <a:ext cx="928459" cy="369332"/>
              </a:xfrm>
              <a:prstGeom prst="rect">
                <a:avLst/>
              </a:prstGeom>
            </p:spPr>
            <p:txBody>
              <a:bodyPr wrap="none">
                <a:spAutoFit/>
              </a:bodyPr>
              <a:lstStyle/>
              <a:p>
                <a:pPr eaLnBrk="0" hangingPunct="0"/>
                <a:r>
                  <a:rPr lang="en-US" altLang="zh-CN" b="1" dirty="0" smtClean="0">
                    <a:solidFill>
                      <a:schemeClr val="tx2"/>
                    </a:solidFill>
                  </a:rPr>
                  <a:t>P16-17</a:t>
                </a:r>
                <a:endParaRPr lang="en-US" altLang="zh-CN" b="1" dirty="0">
                  <a:solidFill>
                    <a:schemeClr val="tx2"/>
                  </a:solidFill>
                </a:endParaRPr>
              </a:p>
            </p:txBody>
          </p:sp>
        </p:grpSp>
        <p:grpSp>
          <p:nvGrpSpPr>
            <p:cNvPr id="11" name="组合 157"/>
            <p:cNvGrpSpPr/>
            <p:nvPr/>
          </p:nvGrpSpPr>
          <p:grpSpPr>
            <a:xfrm>
              <a:off x="1931987" y="1357298"/>
              <a:ext cx="6211913" cy="609600"/>
              <a:chOff x="2003425" y="1214422"/>
              <a:chExt cx="6211913" cy="609600"/>
            </a:xfrm>
          </p:grpSpPr>
          <p:grpSp>
            <p:nvGrpSpPr>
              <p:cNvPr id="12" name="组合 156"/>
              <p:cNvGrpSpPr/>
              <p:nvPr/>
            </p:nvGrpSpPr>
            <p:grpSpPr>
              <a:xfrm>
                <a:off x="2003425" y="1214422"/>
                <a:ext cx="6211913" cy="609600"/>
                <a:chOff x="2003425" y="1176321"/>
                <a:chExt cx="6211913" cy="609600"/>
              </a:xfrm>
            </p:grpSpPr>
            <p:sp>
              <p:nvSpPr>
                <p:cNvPr id="10256" name="Text Box 24"/>
                <p:cNvSpPr txBox="1">
                  <a:spLocks noChangeArrowheads="1"/>
                </p:cNvSpPr>
                <p:nvPr/>
              </p:nvSpPr>
              <p:spPr bwMode="auto">
                <a:xfrm>
                  <a:off x="2743200" y="1257288"/>
                  <a:ext cx="5472138"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搜才人事代理业务简介                               </a:t>
                  </a:r>
                  <a:r>
                    <a:rPr lang="en-US" altLang="zh-CN" b="1" dirty="0" smtClean="0">
                      <a:solidFill>
                        <a:schemeClr val="tx2"/>
                      </a:solidFill>
                    </a:rPr>
                    <a:t>P6-8</a:t>
                  </a:r>
                  <a:endParaRPr lang="en-US" altLang="zh-CN" b="1" dirty="0">
                    <a:solidFill>
                      <a:schemeClr val="tx2"/>
                    </a:solidFill>
                  </a:endParaRPr>
                </a:p>
              </p:txBody>
            </p:sp>
            <p:grpSp>
              <p:nvGrpSpPr>
                <p:cNvPr id="13" name="Group 58"/>
                <p:cNvGrpSpPr>
                  <a:grpSpLocks/>
                </p:cNvGrpSpPr>
                <p:nvPr/>
              </p:nvGrpSpPr>
              <p:grpSpPr bwMode="auto">
                <a:xfrm>
                  <a:off x="2003425" y="1176321"/>
                  <a:ext cx="609600" cy="609600"/>
                  <a:chOff x="1274" y="2437"/>
                  <a:chExt cx="384" cy="384"/>
                </a:xfrm>
              </p:grpSpPr>
              <p:sp>
                <p:nvSpPr>
                  <p:cNvPr id="10259" name="Text Box 59"/>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60" name="Oval 60"/>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97" name="Oval 61"/>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98" name="Oval 62"/>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99" name="Oval 63"/>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64" name="Oval 64"/>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65" name="Oval 65"/>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66" name="Oval 66"/>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67" name="Oval 67"/>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68" name="Oval 68"/>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19" name="直接连接符 118"/>
                <p:cNvCxnSpPr/>
                <p:nvPr/>
              </p:nvCxnSpPr>
              <p:spPr>
                <a:xfrm>
                  <a:off x="5500694" y="1428731"/>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258" name="Text Box 69"/>
              <p:cNvSpPr txBox="1">
                <a:spLocks noChangeArrowheads="1"/>
              </p:cNvSpPr>
              <p:nvPr/>
            </p:nvSpPr>
            <p:spPr bwMode="gray">
              <a:xfrm>
                <a:off x="2128838" y="1269984"/>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2</a:t>
                </a:r>
                <a:endParaRPr lang="en-US" altLang="zh-CN" sz="2400" b="1" dirty="0">
                  <a:solidFill>
                    <a:srgbClr val="000000"/>
                  </a:solidFill>
                </a:endParaRPr>
              </a:p>
            </p:txBody>
          </p:sp>
        </p:grpSp>
        <p:grpSp>
          <p:nvGrpSpPr>
            <p:cNvPr id="14" name="组合 176"/>
            <p:cNvGrpSpPr/>
            <p:nvPr/>
          </p:nvGrpSpPr>
          <p:grpSpPr>
            <a:xfrm>
              <a:off x="1928794" y="3462342"/>
              <a:ext cx="6357982" cy="609600"/>
              <a:chOff x="1928794" y="3286124"/>
              <a:chExt cx="6357982" cy="609600"/>
            </a:xfrm>
          </p:grpSpPr>
          <p:grpSp>
            <p:nvGrpSpPr>
              <p:cNvPr id="15" name="组合 152"/>
              <p:cNvGrpSpPr/>
              <p:nvPr/>
            </p:nvGrpSpPr>
            <p:grpSpPr>
              <a:xfrm>
                <a:off x="1928794" y="3286124"/>
                <a:ext cx="6357982" cy="609600"/>
                <a:chOff x="2000232" y="3786190"/>
                <a:chExt cx="6357982" cy="609600"/>
              </a:xfrm>
            </p:grpSpPr>
            <p:grpSp>
              <p:nvGrpSpPr>
                <p:cNvPr id="16" name="Group 2"/>
                <p:cNvGrpSpPr>
                  <a:grpSpLocks/>
                </p:cNvGrpSpPr>
                <p:nvPr/>
              </p:nvGrpSpPr>
              <p:grpSpPr bwMode="auto">
                <a:xfrm>
                  <a:off x="2000232" y="3786190"/>
                  <a:ext cx="609600" cy="609600"/>
                  <a:chOff x="816" y="1872"/>
                  <a:chExt cx="384" cy="384"/>
                </a:xfrm>
              </p:grpSpPr>
              <p:sp>
                <p:nvSpPr>
                  <p:cNvPr id="65539"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40"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41"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42"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83"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84"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85"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86"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87"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9" name="Text Box 30"/>
                <p:cNvSpPr txBox="1">
                  <a:spLocks noChangeArrowheads="1"/>
                </p:cNvSpPr>
                <p:nvPr/>
              </p:nvSpPr>
              <p:spPr bwMode="auto">
                <a:xfrm>
                  <a:off x="2500298" y="3929066"/>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   搜才人事代理产品客户服务流程</a:t>
                  </a:r>
                </a:p>
              </p:txBody>
            </p:sp>
            <p:cxnSp>
              <p:nvCxnSpPr>
                <p:cNvPr id="124" name="直接连接符 123"/>
                <p:cNvCxnSpPr>
                  <a:endCxn id="142" idx="1"/>
                </p:cNvCxnSpPr>
                <p:nvPr/>
              </p:nvCxnSpPr>
              <p:spPr>
                <a:xfrm flipV="1">
                  <a:off x="6429388" y="4113732"/>
                  <a:ext cx="1000367" cy="2806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2" name="矩形 141"/>
                <p:cNvSpPr/>
                <p:nvPr/>
              </p:nvSpPr>
              <p:spPr>
                <a:xfrm>
                  <a:off x="7429755" y="3929066"/>
                  <a:ext cx="928459" cy="369332"/>
                </a:xfrm>
                <a:prstGeom prst="rect">
                  <a:avLst/>
                </a:prstGeom>
              </p:spPr>
              <p:txBody>
                <a:bodyPr wrap="none">
                  <a:spAutoFit/>
                </a:bodyPr>
                <a:lstStyle/>
                <a:p>
                  <a:pPr eaLnBrk="0" hangingPunct="0"/>
                  <a:r>
                    <a:rPr lang="en-US" altLang="zh-CN" b="1" dirty="0" smtClean="0">
                      <a:solidFill>
                        <a:schemeClr val="tx2"/>
                      </a:solidFill>
                    </a:rPr>
                    <a:t>P13-15</a:t>
                  </a:r>
                  <a:endParaRPr lang="en-US" altLang="zh-CN" b="1" dirty="0">
                    <a:solidFill>
                      <a:schemeClr val="tx2"/>
                    </a:solidFill>
                  </a:endParaRPr>
                </a:p>
              </p:txBody>
            </p:sp>
          </p:grpSp>
          <p:sp>
            <p:nvSpPr>
              <p:cNvPr id="10250" name="Text Box 43"/>
              <p:cNvSpPr txBox="1">
                <a:spLocks noChangeArrowheads="1"/>
              </p:cNvSpPr>
              <p:nvPr/>
            </p:nvSpPr>
            <p:spPr bwMode="gray">
              <a:xfrm>
                <a:off x="2071670" y="3357562"/>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5</a:t>
                </a:r>
                <a:endParaRPr lang="en-US" altLang="zh-CN" sz="2400" b="1" dirty="0">
                  <a:solidFill>
                    <a:srgbClr val="000000"/>
                  </a:solidFill>
                </a:endParaRPr>
              </a:p>
            </p:txBody>
          </p:sp>
        </p:grpSp>
        <p:grpSp>
          <p:nvGrpSpPr>
            <p:cNvPr id="17" name="组合 177"/>
            <p:cNvGrpSpPr/>
            <p:nvPr/>
          </p:nvGrpSpPr>
          <p:grpSpPr>
            <a:xfrm>
              <a:off x="1928794" y="4857760"/>
              <a:ext cx="6357982" cy="609600"/>
              <a:chOff x="1928794" y="4857760"/>
              <a:chExt cx="6357982" cy="609600"/>
            </a:xfrm>
          </p:grpSpPr>
          <p:grpSp>
            <p:nvGrpSpPr>
              <p:cNvPr id="18" name="组合 154"/>
              <p:cNvGrpSpPr/>
              <p:nvPr/>
            </p:nvGrpSpPr>
            <p:grpSpPr>
              <a:xfrm>
                <a:off x="1928794" y="4857760"/>
                <a:ext cx="6357982" cy="609600"/>
                <a:chOff x="2000232" y="5534044"/>
                <a:chExt cx="6357982" cy="609600"/>
              </a:xfrm>
            </p:grpSpPr>
            <p:sp>
              <p:nvSpPr>
                <p:cNvPr id="86" name="矩形 85"/>
                <p:cNvSpPr/>
                <p:nvPr/>
              </p:nvSpPr>
              <p:spPr>
                <a:xfrm>
                  <a:off x="2714612" y="5643578"/>
                  <a:ext cx="2765501"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搜才人事代理产品特色</a:t>
                  </a:r>
                  <a:endParaRPr lang="en-US" altLang="ko-KR" sz="2000" b="1" dirty="0" smtClean="0">
                    <a:solidFill>
                      <a:schemeClr val="tx2"/>
                    </a:solidFill>
                  </a:endParaRPr>
                </a:p>
              </p:txBody>
            </p:sp>
            <p:grpSp>
              <p:nvGrpSpPr>
                <p:cNvPr id="19" name="Group 2"/>
                <p:cNvGrpSpPr>
                  <a:grpSpLocks/>
                </p:cNvGrpSpPr>
                <p:nvPr/>
              </p:nvGrpSpPr>
              <p:grpSpPr bwMode="auto">
                <a:xfrm>
                  <a:off x="2000232" y="5534044"/>
                  <a:ext cx="609600" cy="609600"/>
                  <a:chOff x="816" y="1872"/>
                  <a:chExt cx="384" cy="384"/>
                </a:xfrm>
              </p:grpSpPr>
              <p:sp>
                <p:nvSpPr>
                  <p:cNvPr id="102"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03"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04"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5"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6"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7"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8"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9"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10"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22" name="直接连接符 121"/>
                <p:cNvCxnSpPr/>
                <p:nvPr/>
              </p:nvCxnSpPr>
              <p:spPr>
                <a:xfrm>
                  <a:off x="5500694" y="5856304"/>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4" name="矩形 143"/>
                <p:cNvSpPr/>
                <p:nvPr/>
              </p:nvSpPr>
              <p:spPr>
                <a:xfrm>
                  <a:off x="7429755" y="5643578"/>
                  <a:ext cx="928459" cy="369332"/>
                </a:xfrm>
                <a:prstGeom prst="rect">
                  <a:avLst/>
                </a:prstGeom>
              </p:spPr>
              <p:txBody>
                <a:bodyPr wrap="none">
                  <a:spAutoFit/>
                </a:bodyPr>
                <a:lstStyle/>
                <a:p>
                  <a:pPr eaLnBrk="0" hangingPunct="0"/>
                  <a:r>
                    <a:rPr lang="en-US" altLang="zh-CN" b="1" dirty="0" smtClean="0">
                      <a:solidFill>
                        <a:schemeClr val="tx2"/>
                      </a:solidFill>
                    </a:rPr>
                    <a:t>P18-19</a:t>
                  </a:r>
                  <a:endParaRPr lang="en-US" altLang="zh-CN" b="1" dirty="0">
                    <a:solidFill>
                      <a:schemeClr val="tx2"/>
                    </a:solidFill>
                  </a:endParaRPr>
                </a:p>
              </p:txBody>
            </p:sp>
          </p:grpSp>
          <p:sp>
            <p:nvSpPr>
              <p:cNvPr id="111" name="Text Box 56"/>
              <p:cNvSpPr txBox="1">
                <a:spLocks noChangeArrowheads="1"/>
              </p:cNvSpPr>
              <p:nvPr/>
            </p:nvSpPr>
            <p:spPr bwMode="gray">
              <a:xfrm>
                <a:off x="2071670" y="49291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7</a:t>
                </a:r>
                <a:endParaRPr lang="en-US" altLang="zh-CN" sz="2400" b="1" dirty="0">
                  <a:solidFill>
                    <a:srgbClr val="000000"/>
                  </a:solidFill>
                </a:endParaRPr>
              </a:p>
            </p:txBody>
          </p:sp>
        </p:grpSp>
      </p:grpSp>
      <p:grpSp>
        <p:nvGrpSpPr>
          <p:cNvPr id="20" name="组合 162"/>
          <p:cNvGrpSpPr/>
          <p:nvPr/>
        </p:nvGrpSpPr>
        <p:grpSpPr>
          <a:xfrm>
            <a:off x="1500166" y="1285860"/>
            <a:ext cx="6155247" cy="609600"/>
            <a:chOff x="2000232" y="5534044"/>
            <a:chExt cx="6155247" cy="609600"/>
          </a:xfrm>
        </p:grpSpPr>
        <p:sp>
          <p:nvSpPr>
            <p:cNvPr id="164" name="矩形 163"/>
            <p:cNvSpPr/>
            <p:nvPr/>
          </p:nvSpPr>
          <p:spPr>
            <a:xfrm>
              <a:off x="2783496" y="5643578"/>
              <a:ext cx="5371983" cy="400110"/>
            </a:xfrm>
            <a:prstGeom prst="rect">
              <a:avLst/>
            </a:prstGeom>
            <a:noFill/>
          </p:spPr>
          <p:txBody>
            <a:bodyPr wrap="none">
              <a:spAutoFit/>
            </a:bodyPr>
            <a:lstStyle/>
            <a:p>
              <a:pPr eaLnBrk="0" latinLnBrk="1" hangingPunct="0"/>
              <a:r>
                <a:rPr lang="zh-CN" altLang="en-US" sz="2000" b="1" dirty="0" smtClean="0">
                  <a:solidFill>
                    <a:schemeClr val="tx2"/>
                  </a:solidFill>
                </a:rPr>
                <a:t>搜才简介                                                    </a:t>
              </a:r>
              <a:r>
                <a:rPr lang="en-US" altLang="zh-CN" b="1" dirty="0" smtClean="0">
                  <a:solidFill>
                    <a:schemeClr val="tx2"/>
                  </a:solidFill>
                </a:rPr>
                <a:t>P3-5</a:t>
              </a:r>
              <a:endParaRPr lang="en-US" altLang="ko-KR" b="1" dirty="0" smtClean="0">
                <a:solidFill>
                  <a:schemeClr val="tx2"/>
                </a:solidFill>
              </a:endParaRPr>
            </a:p>
          </p:txBody>
        </p:sp>
        <p:grpSp>
          <p:nvGrpSpPr>
            <p:cNvPr id="21" name="Group 2"/>
            <p:cNvGrpSpPr>
              <a:grpSpLocks/>
            </p:cNvGrpSpPr>
            <p:nvPr/>
          </p:nvGrpSpPr>
          <p:grpSpPr bwMode="auto">
            <a:xfrm>
              <a:off x="2000232" y="5534044"/>
              <a:ext cx="609600" cy="609600"/>
              <a:chOff x="816" y="1872"/>
              <a:chExt cx="384" cy="384"/>
            </a:xfrm>
          </p:grpSpPr>
          <p:sp>
            <p:nvSpPr>
              <p:cNvPr id="168"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69"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70"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71"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72"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73"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74"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75"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76"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66" name="直接连接符 165"/>
            <p:cNvCxnSpPr/>
            <p:nvPr/>
          </p:nvCxnSpPr>
          <p:spPr>
            <a:xfrm>
              <a:off x="3967224" y="5819796"/>
              <a:ext cx="3462296"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9" name="Text Box 56"/>
          <p:cNvSpPr txBox="1">
            <a:spLocks noChangeArrowheads="1"/>
          </p:cNvSpPr>
          <p:nvPr/>
        </p:nvSpPr>
        <p:spPr bwMode="gray">
          <a:xfrm>
            <a:off x="1643042" y="13572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1</a:t>
            </a:r>
            <a:endParaRPr lang="en-US" altLang="zh-CN" sz="2400" b="1" dirty="0">
              <a:solidFill>
                <a:srgbClr val="000000"/>
              </a:solidFill>
            </a:endParaRPr>
          </a:p>
        </p:txBody>
      </p:sp>
      <p:sp>
        <p:nvSpPr>
          <p:cNvPr id="115" name="TextBox 114"/>
          <p:cNvSpPr txBox="1"/>
          <p:nvPr/>
        </p:nvSpPr>
        <p:spPr>
          <a:xfrm>
            <a:off x="8001024" y="6286520"/>
            <a:ext cx="1071570" cy="276999"/>
          </a:xfrm>
          <a:prstGeom prst="rect">
            <a:avLst/>
          </a:prstGeom>
          <a:noFill/>
        </p:spPr>
        <p:txBody>
          <a:bodyPr wrap="square" rtlCol="0">
            <a:spAutoFit/>
          </a:bodyPr>
          <a:lstStyle/>
          <a:p>
            <a:r>
              <a:rPr lang="en-US" altLang="zh-CN" sz="1200" dirty="0" smtClean="0"/>
              <a:t>Page4</a:t>
            </a:r>
            <a:endParaRPr lang="zh-CN"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55"/>
          <p:cNvSpPr txBox="1"/>
          <p:nvPr/>
        </p:nvSpPr>
        <p:spPr>
          <a:xfrm>
            <a:off x="4071934" y="895633"/>
            <a:ext cx="1571636" cy="461665"/>
          </a:xfrm>
          <a:prstGeom prst="rect">
            <a:avLst/>
          </a:prstGeom>
          <a:noFill/>
        </p:spPr>
        <p:txBody>
          <a:bodyPr wrap="square" rtlCol="0">
            <a:spAutoFit/>
          </a:bodyPr>
          <a:lstStyle/>
          <a:p>
            <a:r>
              <a:rPr lang="zh-CN" altLang="en-US" sz="2400" b="1" dirty="0" smtClean="0">
                <a:latin typeface="+mn-ea"/>
                <a:ea typeface="+mn-ea"/>
              </a:rPr>
              <a:t>目</a:t>
            </a:r>
            <a:r>
              <a:rPr lang="en-US" altLang="zh-CN" sz="2400" b="1" dirty="0" smtClean="0">
                <a:latin typeface="+mn-ea"/>
                <a:ea typeface="+mn-ea"/>
              </a:rPr>
              <a:t>    </a:t>
            </a:r>
            <a:r>
              <a:rPr lang="zh-CN" altLang="en-US" sz="2400" b="1" dirty="0" smtClean="0">
                <a:latin typeface="+mn-ea"/>
                <a:ea typeface="+mn-ea"/>
              </a:rPr>
              <a:t>录</a:t>
            </a:r>
            <a:endParaRPr lang="zh-CN" altLang="en-US" sz="2400" b="1" dirty="0">
              <a:latin typeface="+mn-ea"/>
              <a:ea typeface="+mn-ea"/>
            </a:endParaRPr>
          </a:p>
        </p:txBody>
      </p:sp>
      <p:grpSp>
        <p:nvGrpSpPr>
          <p:cNvPr id="2" name="组合 179"/>
          <p:cNvGrpSpPr/>
          <p:nvPr/>
        </p:nvGrpSpPr>
        <p:grpSpPr>
          <a:xfrm>
            <a:off x="1500166" y="1962144"/>
            <a:ext cx="6357982" cy="4110062"/>
            <a:chOff x="1928794" y="1357298"/>
            <a:chExt cx="6357982" cy="4110062"/>
          </a:xfrm>
        </p:grpSpPr>
        <p:grpSp>
          <p:nvGrpSpPr>
            <p:cNvPr id="3" name="组合 150"/>
            <p:cNvGrpSpPr/>
            <p:nvPr/>
          </p:nvGrpSpPr>
          <p:grpSpPr>
            <a:xfrm>
              <a:off x="1933575" y="2033582"/>
              <a:ext cx="6210325" cy="609600"/>
              <a:chOff x="2005013" y="2028809"/>
              <a:chExt cx="6210325" cy="609600"/>
            </a:xfrm>
          </p:grpSpPr>
          <p:grpSp>
            <p:nvGrpSpPr>
              <p:cNvPr id="4" name="Group 12"/>
              <p:cNvGrpSpPr>
                <a:grpSpLocks/>
              </p:cNvGrpSpPr>
              <p:nvPr/>
            </p:nvGrpSpPr>
            <p:grpSpPr bwMode="auto">
              <a:xfrm>
                <a:off x="2005013" y="2028809"/>
                <a:ext cx="609600" cy="609600"/>
                <a:chOff x="816" y="1872"/>
                <a:chExt cx="384" cy="384"/>
              </a:xfrm>
            </p:grpSpPr>
            <p:sp>
              <p:nvSpPr>
                <p:cNvPr id="65549" name="Oval 1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50" name="Oval 1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51" name="Oval 1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52" name="Oval 1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92" name="Oval 1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93" name="Oval 1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94" name="Oval 1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95" name="Oval 2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96" name="Oval 2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5" name="Text Box 26"/>
              <p:cNvSpPr txBox="1">
                <a:spLocks noChangeArrowheads="1"/>
              </p:cNvSpPr>
              <p:nvPr/>
            </p:nvSpPr>
            <p:spPr bwMode="auto">
              <a:xfrm>
                <a:off x="2743200" y="2133519"/>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搜才人事代理产品应用背景</a:t>
                </a:r>
                <a:endParaRPr lang="en-US" altLang="zh-CN" sz="2000" b="1" dirty="0">
                  <a:solidFill>
                    <a:schemeClr val="tx2"/>
                  </a:solidFill>
                </a:endParaRPr>
              </a:p>
            </p:txBody>
          </p:sp>
          <p:sp>
            <p:nvSpPr>
              <p:cNvPr id="10246" name="Text Box 42"/>
              <p:cNvSpPr txBox="1">
                <a:spLocks noChangeArrowheads="1"/>
              </p:cNvSpPr>
              <p:nvPr/>
            </p:nvSpPr>
            <p:spPr bwMode="gray">
              <a:xfrm>
                <a:off x="2133600" y="2112946"/>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3</a:t>
                </a:r>
                <a:endParaRPr lang="en-US" altLang="zh-CN" sz="2400" b="1" dirty="0">
                  <a:solidFill>
                    <a:srgbClr val="000000"/>
                  </a:solidFill>
                </a:endParaRPr>
              </a:p>
            </p:txBody>
          </p:sp>
          <p:cxnSp>
            <p:nvCxnSpPr>
              <p:cNvPr id="121" name="直接连接符 120"/>
              <p:cNvCxnSpPr>
                <a:endCxn id="140" idx="1"/>
              </p:cNvCxnSpPr>
              <p:nvPr/>
            </p:nvCxnSpPr>
            <p:spPr>
              <a:xfrm flipV="1">
                <a:off x="6000760" y="2289667"/>
                <a:ext cx="1414359" cy="2964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矩形 139"/>
              <p:cNvSpPr/>
              <p:nvPr/>
            </p:nvSpPr>
            <p:spPr>
              <a:xfrm>
                <a:off x="7415119" y="2105001"/>
                <a:ext cx="800219" cy="369332"/>
              </a:xfrm>
              <a:prstGeom prst="rect">
                <a:avLst/>
              </a:prstGeom>
            </p:spPr>
            <p:txBody>
              <a:bodyPr wrap="none">
                <a:spAutoFit/>
              </a:bodyPr>
              <a:lstStyle/>
              <a:p>
                <a:pPr eaLnBrk="0" hangingPunct="0"/>
                <a:r>
                  <a:rPr lang="en-US" altLang="zh-CN" b="1" dirty="0" smtClean="0">
                    <a:solidFill>
                      <a:schemeClr val="tx2"/>
                    </a:solidFill>
                  </a:rPr>
                  <a:t>P9-10</a:t>
                </a:r>
                <a:endParaRPr lang="en-US" altLang="zh-CN" b="1" dirty="0">
                  <a:solidFill>
                    <a:schemeClr val="tx2"/>
                  </a:solidFill>
                </a:endParaRPr>
              </a:p>
            </p:txBody>
          </p:sp>
        </p:grpSp>
        <p:grpSp>
          <p:nvGrpSpPr>
            <p:cNvPr id="5" name="组合 151"/>
            <p:cNvGrpSpPr/>
            <p:nvPr/>
          </p:nvGrpSpPr>
          <p:grpSpPr>
            <a:xfrm>
              <a:off x="1928794" y="2747962"/>
              <a:ext cx="6344988" cy="609600"/>
              <a:chOff x="2000232" y="2857496"/>
              <a:chExt cx="6344988" cy="609600"/>
            </a:xfrm>
          </p:grpSpPr>
          <p:sp>
            <p:nvSpPr>
              <p:cNvPr id="10252" name="Text Box 28"/>
              <p:cNvSpPr txBox="1">
                <a:spLocks noChangeArrowheads="1"/>
              </p:cNvSpPr>
              <p:nvPr/>
            </p:nvSpPr>
            <p:spPr bwMode="auto">
              <a:xfrm>
                <a:off x="2743200" y="2949559"/>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搜才人事代理产品服务内容</a:t>
                </a:r>
              </a:p>
            </p:txBody>
          </p:sp>
          <p:grpSp>
            <p:nvGrpSpPr>
              <p:cNvPr id="6" name="组合 69"/>
              <p:cNvGrpSpPr/>
              <p:nvPr/>
            </p:nvGrpSpPr>
            <p:grpSpPr>
              <a:xfrm>
                <a:off x="2000232" y="2857496"/>
                <a:ext cx="609600" cy="609600"/>
                <a:chOff x="2022475" y="2911459"/>
                <a:chExt cx="609600" cy="609600"/>
              </a:xfrm>
            </p:grpSpPr>
            <p:grpSp>
              <p:nvGrpSpPr>
                <p:cNvPr id="7" name="Group 57"/>
                <p:cNvGrpSpPr>
                  <a:grpSpLocks/>
                </p:cNvGrpSpPr>
                <p:nvPr/>
              </p:nvGrpSpPr>
              <p:grpSpPr bwMode="auto">
                <a:xfrm>
                  <a:off x="2022475" y="2911459"/>
                  <a:ext cx="609600" cy="609600"/>
                  <a:chOff x="1274" y="2437"/>
                  <a:chExt cx="384" cy="384"/>
                </a:xfrm>
              </p:grpSpPr>
              <p:sp>
                <p:nvSpPr>
                  <p:cNvPr id="10269"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70"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84"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85"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86"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74"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75"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76"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77"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78"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5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4</a:t>
                  </a:r>
                  <a:endParaRPr lang="en-US" altLang="zh-CN" sz="2400" b="1" dirty="0">
                    <a:solidFill>
                      <a:srgbClr val="000000"/>
                    </a:solidFill>
                  </a:endParaRPr>
                </a:p>
              </p:txBody>
            </p:sp>
          </p:grpSp>
          <p:cxnSp>
            <p:nvCxnSpPr>
              <p:cNvPr id="125" name="直接连接符 124"/>
              <p:cNvCxnSpPr/>
              <p:nvPr/>
            </p:nvCxnSpPr>
            <p:spPr>
              <a:xfrm>
                <a:off x="5929322" y="3148002"/>
                <a:ext cx="164307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1" name="矩形 140"/>
              <p:cNvSpPr/>
              <p:nvPr/>
            </p:nvSpPr>
            <p:spPr>
              <a:xfrm>
                <a:off x="7429520" y="2933688"/>
                <a:ext cx="915700" cy="369332"/>
              </a:xfrm>
              <a:prstGeom prst="rect">
                <a:avLst/>
              </a:prstGeom>
            </p:spPr>
            <p:txBody>
              <a:bodyPr wrap="none">
                <a:spAutoFit/>
              </a:bodyPr>
              <a:lstStyle/>
              <a:p>
                <a:pPr eaLnBrk="0" hangingPunct="0"/>
                <a:r>
                  <a:rPr lang="en-US" altLang="zh-CN" b="1" dirty="0" smtClean="0">
                    <a:solidFill>
                      <a:schemeClr val="tx2"/>
                    </a:solidFill>
                  </a:rPr>
                  <a:t>P11-12</a:t>
                </a:r>
                <a:endParaRPr lang="en-US" altLang="zh-CN" b="1" dirty="0">
                  <a:solidFill>
                    <a:schemeClr val="tx2"/>
                  </a:solidFill>
                </a:endParaRPr>
              </a:p>
            </p:txBody>
          </p:sp>
        </p:grpSp>
        <p:grpSp>
          <p:nvGrpSpPr>
            <p:cNvPr id="8" name="组合 153"/>
            <p:cNvGrpSpPr/>
            <p:nvPr/>
          </p:nvGrpSpPr>
          <p:grpSpPr>
            <a:xfrm>
              <a:off x="1928797" y="4143380"/>
              <a:ext cx="6357744" cy="609600"/>
              <a:chOff x="2000235" y="4786322"/>
              <a:chExt cx="6357744" cy="609600"/>
            </a:xfrm>
          </p:grpSpPr>
          <p:grpSp>
            <p:nvGrpSpPr>
              <p:cNvPr id="9" name="组合 70"/>
              <p:cNvGrpSpPr/>
              <p:nvPr/>
            </p:nvGrpSpPr>
            <p:grpSpPr>
              <a:xfrm>
                <a:off x="2000235" y="4786322"/>
                <a:ext cx="609601" cy="609600"/>
                <a:chOff x="2022478" y="2911459"/>
                <a:chExt cx="609601" cy="609600"/>
              </a:xfrm>
            </p:grpSpPr>
            <p:grpSp>
              <p:nvGrpSpPr>
                <p:cNvPr id="10" name="Group 57"/>
                <p:cNvGrpSpPr>
                  <a:grpSpLocks/>
                </p:cNvGrpSpPr>
                <p:nvPr/>
              </p:nvGrpSpPr>
              <p:grpSpPr bwMode="auto">
                <a:xfrm>
                  <a:off x="2022478" y="2911459"/>
                  <a:ext cx="609601" cy="609600"/>
                  <a:chOff x="1274" y="2437"/>
                  <a:chExt cx="384" cy="384"/>
                </a:xfrm>
              </p:grpSpPr>
              <p:sp>
                <p:nvSpPr>
                  <p:cNvPr id="75"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76"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77"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78"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79"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80"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81"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82"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83"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84"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7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6</a:t>
                  </a:r>
                  <a:endParaRPr lang="en-US" altLang="zh-CN" sz="2400" b="1" dirty="0">
                    <a:solidFill>
                      <a:srgbClr val="000000"/>
                    </a:solidFill>
                  </a:endParaRPr>
                </a:p>
              </p:txBody>
            </p:sp>
          </p:grpSp>
          <p:sp>
            <p:nvSpPr>
              <p:cNvPr id="85" name="矩形 84"/>
              <p:cNvSpPr/>
              <p:nvPr/>
            </p:nvSpPr>
            <p:spPr>
              <a:xfrm>
                <a:off x="2714612" y="4929198"/>
                <a:ext cx="4572085"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搜才人事代理产品客户获取的服务价值</a:t>
                </a:r>
                <a:endParaRPr lang="en-US" altLang="ko-KR" sz="2000" b="1" dirty="0" smtClean="0">
                  <a:solidFill>
                    <a:schemeClr val="tx2"/>
                  </a:solidFill>
                </a:endParaRPr>
              </a:p>
            </p:txBody>
          </p:sp>
          <p:cxnSp>
            <p:nvCxnSpPr>
              <p:cNvPr id="123" name="直接连接符 122"/>
              <p:cNvCxnSpPr/>
              <p:nvPr/>
            </p:nvCxnSpPr>
            <p:spPr>
              <a:xfrm>
                <a:off x="7143768" y="5141924"/>
                <a:ext cx="35719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7429520" y="4929198"/>
                <a:ext cx="928459" cy="369332"/>
              </a:xfrm>
              <a:prstGeom prst="rect">
                <a:avLst/>
              </a:prstGeom>
            </p:spPr>
            <p:txBody>
              <a:bodyPr wrap="none">
                <a:spAutoFit/>
              </a:bodyPr>
              <a:lstStyle/>
              <a:p>
                <a:pPr eaLnBrk="0" hangingPunct="0"/>
                <a:r>
                  <a:rPr lang="en-US" altLang="zh-CN" b="1" dirty="0" smtClean="0">
                    <a:solidFill>
                      <a:schemeClr val="tx2"/>
                    </a:solidFill>
                  </a:rPr>
                  <a:t>P16-17</a:t>
                </a:r>
                <a:endParaRPr lang="en-US" altLang="zh-CN" b="1" dirty="0">
                  <a:solidFill>
                    <a:schemeClr val="tx2"/>
                  </a:solidFill>
                </a:endParaRPr>
              </a:p>
            </p:txBody>
          </p:sp>
        </p:grpSp>
        <p:grpSp>
          <p:nvGrpSpPr>
            <p:cNvPr id="11" name="组合 157"/>
            <p:cNvGrpSpPr/>
            <p:nvPr/>
          </p:nvGrpSpPr>
          <p:grpSpPr>
            <a:xfrm>
              <a:off x="1931987" y="1357298"/>
              <a:ext cx="6211913" cy="609600"/>
              <a:chOff x="2003425" y="1214422"/>
              <a:chExt cx="6211913" cy="609600"/>
            </a:xfrm>
          </p:grpSpPr>
          <p:grpSp>
            <p:nvGrpSpPr>
              <p:cNvPr id="12" name="组合 156"/>
              <p:cNvGrpSpPr/>
              <p:nvPr/>
            </p:nvGrpSpPr>
            <p:grpSpPr>
              <a:xfrm>
                <a:off x="2003425" y="1214422"/>
                <a:ext cx="6211913" cy="609600"/>
                <a:chOff x="2003425" y="1176321"/>
                <a:chExt cx="6211913" cy="609600"/>
              </a:xfrm>
            </p:grpSpPr>
            <p:sp>
              <p:nvSpPr>
                <p:cNvPr id="10256" name="Text Box 24"/>
                <p:cNvSpPr txBox="1">
                  <a:spLocks noChangeArrowheads="1"/>
                </p:cNvSpPr>
                <p:nvPr/>
              </p:nvSpPr>
              <p:spPr bwMode="auto">
                <a:xfrm>
                  <a:off x="2743200" y="1257288"/>
                  <a:ext cx="5472138"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搜才人事代理业务简介                               </a:t>
                  </a:r>
                  <a:r>
                    <a:rPr lang="en-US" altLang="zh-CN" b="1" dirty="0" smtClean="0">
                      <a:solidFill>
                        <a:schemeClr val="tx2"/>
                      </a:solidFill>
                    </a:rPr>
                    <a:t>P6-8</a:t>
                  </a:r>
                  <a:endParaRPr lang="en-US" altLang="zh-CN" b="1" dirty="0">
                    <a:solidFill>
                      <a:schemeClr val="tx2"/>
                    </a:solidFill>
                  </a:endParaRPr>
                </a:p>
              </p:txBody>
            </p:sp>
            <p:grpSp>
              <p:nvGrpSpPr>
                <p:cNvPr id="13" name="Group 58"/>
                <p:cNvGrpSpPr>
                  <a:grpSpLocks/>
                </p:cNvGrpSpPr>
                <p:nvPr/>
              </p:nvGrpSpPr>
              <p:grpSpPr bwMode="auto">
                <a:xfrm>
                  <a:off x="2003425" y="1176321"/>
                  <a:ext cx="609600" cy="609600"/>
                  <a:chOff x="1274" y="2437"/>
                  <a:chExt cx="384" cy="384"/>
                </a:xfrm>
              </p:grpSpPr>
              <p:sp>
                <p:nvSpPr>
                  <p:cNvPr id="10259" name="Text Box 59"/>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60" name="Oval 60"/>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97" name="Oval 61"/>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98" name="Oval 62"/>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99" name="Oval 63"/>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64" name="Oval 64"/>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65" name="Oval 65"/>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66" name="Oval 66"/>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67" name="Oval 67"/>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68" name="Oval 68"/>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19" name="直接连接符 118"/>
                <p:cNvCxnSpPr/>
                <p:nvPr/>
              </p:nvCxnSpPr>
              <p:spPr>
                <a:xfrm>
                  <a:off x="5500694" y="1428731"/>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258" name="Text Box 69"/>
              <p:cNvSpPr txBox="1">
                <a:spLocks noChangeArrowheads="1"/>
              </p:cNvSpPr>
              <p:nvPr/>
            </p:nvSpPr>
            <p:spPr bwMode="gray">
              <a:xfrm>
                <a:off x="2128838" y="1269984"/>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2</a:t>
                </a:r>
                <a:endParaRPr lang="en-US" altLang="zh-CN" sz="2400" b="1" dirty="0">
                  <a:solidFill>
                    <a:srgbClr val="000000"/>
                  </a:solidFill>
                </a:endParaRPr>
              </a:p>
            </p:txBody>
          </p:sp>
        </p:grpSp>
        <p:grpSp>
          <p:nvGrpSpPr>
            <p:cNvPr id="14" name="组合 176"/>
            <p:cNvGrpSpPr/>
            <p:nvPr/>
          </p:nvGrpSpPr>
          <p:grpSpPr>
            <a:xfrm>
              <a:off x="1928794" y="3462342"/>
              <a:ext cx="6357982" cy="609600"/>
              <a:chOff x="1928794" y="3286124"/>
              <a:chExt cx="6357982" cy="609600"/>
            </a:xfrm>
          </p:grpSpPr>
          <p:grpSp>
            <p:nvGrpSpPr>
              <p:cNvPr id="15" name="组合 152"/>
              <p:cNvGrpSpPr/>
              <p:nvPr/>
            </p:nvGrpSpPr>
            <p:grpSpPr>
              <a:xfrm>
                <a:off x="1928794" y="3286124"/>
                <a:ext cx="6357982" cy="609600"/>
                <a:chOff x="2000232" y="3786190"/>
                <a:chExt cx="6357982" cy="609600"/>
              </a:xfrm>
            </p:grpSpPr>
            <p:grpSp>
              <p:nvGrpSpPr>
                <p:cNvPr id="16" name="Group 2"/>
                <p:cNvGrpSpPr>
                  <a:grpSpLocks/>
                </p:cNvGrpSpPr>
                <p:nvPr/>
              </p:nvGrpSpPr>
              <p:grpSpPr bwMode="auto">
                <a:xfrm>
                  <a:off x="2000232" y="3786190"/>
                  <a:ext cx="609600" cy="609600"/>
                  <a:chOff x="816" y="1872"/>
                  <a:chExt cx="384" cy="384"/>
                </a:xfrm>
              </p:grpSpPr>
              <p:sp>
                <p:nvSpPr>
                  <p:cNvPr id="65539"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40"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41"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42"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83"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84"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85"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86"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87"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9" name="Text Box 30"/>
                <p:cNvSpPr txBox="1">
                  <a:spLocks noChangeArrowheads="1"/>
                </p:cNvSpPr>
                <p:nvPr/>
              </p:nvSpPr>
              <p:spPr bwMode="auto">
                <a:xfrm>
                  <a:off x="2500298" y="3929066"/>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   搜才人事代理产品客户服务流程</a:t>
                  </a:r>
                </a:p>
              </p:txBody>
            </p:sp>
            <p:cxnSp>
              <p:nvCxnSpPr>
                <p:cNvPr id="124" name="直接连接符 123"/>
                <p:cNvCxnSpPr>
                  <a:endCxn id="142" idx="1"/>
                </p:cNvCxnSpPr>
                <p:nvPr/>
              </p:nvCxnSpPr>
              <p:spPr>
                <a:xfrm flipV="1">
                  <a:off x="6429388" y="4113732"/>
                  <a:ext cx="1000367" cy="2806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2" name="矩形 141"/>
                <p:cNvSpPr/>
                <p:nvPr/>
              </p:nvSpPr>
              <p:spPr>
                <a:xfrm>
                  <a:off x="7429755" y="3929066"/>
                  <a:ext cx="928459" cy="369332"/>
                </a:xfrm>
                <a:prstGeom prst="rect">
                  <a:avLst/>
                </a:prstGeom>
              </p:spPr>
              <p:txBody>
                <a:bodyPr wrap="none">
                  <a:spAutoFit/>
                </a:bodyPr>
                <a:lstStyle/>
                <a:p>
                  <a:pPr eaLnBrk="0" hangingPunct="0"/>
                  <a:r>
                    <a:rPr lang="en-US" altLang="zh-CN" b="1" dirty="0" smtClean="0">
                      <a:solidFill>
                        <a:schemeClr val="tx2"/>
                      </a:solidFill>
                    </a:rPr>
                    <a:t>P13-15</a:t>
                  </a:r>
                  <a:endParaRPr lang="en-US" altLang="zh-CN" b="1" dirty="0">
                    <a:solidFill>
                      <a:schemeClr val="tx2"/>
                    </a:solidFill>
                  </a:endParaRPr>
                </a:p>
              </p:txBody>
            </p:sp>
          </p:grpSp>
          <p:sp>
            <p:nvSpPr>
              <p:cNvPr id="10250" name="Text Box 43"/>
              <p:cNvSpPr txBox="1">
                <a:spLocks noChangeArrowheads="1"/>
              </p:cNvSpPr>
              <p:nvPr/>
            </p:nvSpPr>
            <p:spPr bwMode="gray">
              <a:xfrm>
                <a:off x="2071670" y="3357562"/>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5</a:t>
                </a:r>
                <a:endParaRPr lang="en-US" altLang="zh-CN" sz="2400" b="1" dirty="0">
                  <a:solidFill>
                    <a:srgbClr val="000000"/>
                  </a:solidFill>
                </a:endParaRPr>
              </a:p>
            </p:txBody>
          </p:sp>
        </p:grpSp>
        <p:grpSp>
          <p:nvGrpSpPr>
            <p:cNvPr id="17" name="组合 177"/>
            <p:cNvGrpSpPr/>
            <p:nvPr/>
          </p:nvGrpSpPr>
          <p:grpSpPr>
            <a:xfrm>
              <a:off x="1928794" y="4857760"/>
              <a:ext cx="6357982" cy="609600"/>
              <a:chOff x="1928794" y="4857760"/>
              <a:chExt cx="6357982" cy="609600"/>
            </a:xfrm>
          </p:grpSpPr>
          <p:grpSp>
            <p:nvGrpSpPr>
              <p:cNvPr id="18" name="组合 154"/>
              <p:cNvGrpSpPr/>
              <p:nvPr/>
            </p:nvGrpSpPr>
            <p:grpSpPr>
              <a:xfrm>
                <a:off x="1928794" y="4857760"/>
                <a:ext cx="6357982" cy="609600"/>
                <a:chOff x="2000232" y="5534044"/>
                <a:chExt cx="6357982" cy="609600"/>
              </a:xfrm>
            </p:grpSpPr>
            <p:sp>
              <p:nvSpPr>
                <p:cNvPr id="86" name="矩形 85"/>
                <p:cNvSpPr/>
                <p:nvPr/>
              </p:nvSpPr>
              <p:spPr>
                <a:xfrm>
                  <a:off x="2714612" y="5643578"/>
                  <a:ext cx="2765501"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搜才人事代理产品特色</a:t>
                  </a:r>
                  <a:endParaRPr lang="en-US" altLang="ko-KR" sz="2000" b="1" dirty="0" smtClean="0">
                    <a:solidFill>
                      <a:schemeClr val="tx2"/>
                    </a:solidFill>
                  </a:endParaRPr>
                </a:p>
              </p:txBody>
            </p:sp>
            <p:grpSp>
              <p:nvGrpSpPr>
                <p:cNvPr id="19" name="Group 2"/>
                <p:cNvGrpSpPr>
                  <a:grpSpLocks/>
                </p:cNvGrpSpPr>
                <p:nvPr/>
              </p:nvGrpSpPr>
              <p:grpSpPr bwMode="auto">
                <a:xfrm>
                  <a:off x="2000232" y="5534044"/>
                  <a:ext cx="609600" cy="609600"/>
                  <a:chOff x="816" y="1872"/>
                  <a:chExt cx="384" cy="384"/>
                </a:xfrm>
              </p:grpSpPr>
              <p:sp>
                <p:nvSpPr>
                  <p:cNvPr id="102"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03"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04"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5"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6"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7"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8"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9"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10"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22" name="直接连接符 121"/>
                <p:cNvCxnSpPr/>
                <p:nvPr/>
              </p:nvCxnSpPr>
              <p:spPr>
                <a:xfrm>
                  <a:off x="5500694" y="5856304"/>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4" name="矩形 143"/>
                <p:cNvSpPr/>
                <p:nvPr/>
              </p:nvSpPr>
              <p:spPr>
                <a:xfrm>
                  <a:off x="7429755" y="5643578"/>
                  <a:ext cx="928459" cy="369332"/>
                </a:xfrm>
                <a:prstGeom prst="rect">
                  <a:avLst/>
                </a:prstGeom>
              </p:spPr>
              <p:txBody>
                <a:bodyPr wrap="none">
                  <a:spAutoFit/>
                </a:bodyPr>
                <a:lstStyle/>
                <a:p>
                  <a:pPr eaLnBrk="0" hangingPunct="0"/>
                  <a:r>
                    <a:rPr lang="en-US" altLang="zh-CN" b="1" dirty="0" smtClean="0">
                      <a:solidFill>
                        <a:schemeClr val="tx2"/>
                      </a:solidFill>
                    </a:rPr>
                    <a:t>P18-19</a:t>
                  </a:r>
                  <a:endParaRPr lang="en-US" altLang="zh-CN" b="1" dirty="0">
                    <a:solidFill>
                      <a:schemeClr val="tx2"/>
                    </a:solidFill>
                  </a:endParaRPr>
                </a:p>
              </p:txBody>
            </p:sp>
          </p:grpSp>
          <p:sp>
            <p:nvSpPr>
              <p:cNvPr id="111" name="Text Box 56"/>
              <p:cNvSpPr txBox="1">
                <a:spLocks noChangeArrowheads="1"/>
              </p:cNvSpPr>
              <p:nvPr/>
            </p:nvSpPr>
            <p:spPr bwMode="gray">
              <a:xfrm>
                <a:off x="2071670" y="49291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7</a:t>
                </a:r>
                <a:endParaRPr lang="en-US" altLang="zh-CN" sz="2400" b="1" dirty="0">
                  <a:solidFill>
                    <a:srgbClr val="000000"/>
                  </a:solidFill>
                </a:endParaRPr>
              </a:p>
            </p:txBody>
          </p:sp>
        </p:grpSp>
      </p:grpSp>
      <p:grpSp>
        <p:nvGrpSpPr>
          <p:cNvPr id="20" name="组合 162"/>
          <p:cNvGrpSpPr/>
          <p:nvPr/>
        </p:nvGrpSpPr>
        <p:grpSpPr>
          <a:xfrm>
            <a:off x="1500166" y="1285860"/>
            <a:ext cx="6155247" cy="609600"/>
            <a:chOff x="2000232" y="5534044"/>
            <a:chExt cx="6155247" cy="609600"/>
          </a:xfrm>
        </p:grpSpPr>
        <p:sp>
          <p:nvSpPr>
            <p:cNvPr id="164" name="矩形 163"/>
            <p:cNvSpPr/>
            <p:nvPr/>
          </p:nvSpPr>
          <p:spPr>
            <a:xfrm>
              <a:off x="2783496" y="5643578"/>
              <a:ext cx="5371983" cy="400110"/>
            </a:xfrm>
            <a:prstGeom prst="rect">
              <a:avLst/>
            </a:prstGeom>
            <a:solidFill>
              <a:schemeClr val="tx1">
                <a:lumMod val="65000"/>
                <a:lumOff val="35000"/>
              </a:schemeClr>
            </a:solidFill>
          </p:spPr>
          <p:txBody>
            <a:bodyPr wrap="none">
              <a:spAutoFit/>
            </a:bodyPr>
            <a:lstStyle/>
            <a:p>
              <a:pPr eaLnBrk="0" latinLnBrk="1" hangingPunct="0"/>
              <a:r>
                <a:rPr lang="zh-CN" altLang="en-US" sz="2000" b="1" dirty="0" smtClean="0">
                  <a:solidFill>
                    <a:schemeClr val="tx2"/>
                  </a:solidFill>
                </a:rPr>
                <a:t>搜才简介                                                    </a:t>
              </a:r>
              <a:r>
                <a:rPr lang="en-US" altLang="zh-CN" b="1" dirty="0" smtClean="0">
                  <a:solidFill>
                    <a:schemeClr val="tx2"/>
                  </a:solidFill>
                </a:rPr>
                <a:t>P3-5</a:t>
              </a:r>
              <a:endParaRPr lang="en-US" altLang="ko-KR" b="1" dirty="0" smtClean="0">
                <a:solidFill>
                  <a:schemeClr val="tx2"/>
                </a:solidFill>
              </a:endParaRPr>
            </a:p>
          </p:txBody>
        </p:sp>
        <p:grpSp>
          <p:nvGrpSpPr>
            <p:cNvPr id="21" name="Group 2"/>
            <p:cNvGrpSpPr>
              <a:grpSpLocks/>
            </p:cNvGrpSpPr>
            <p:nvPr/>
          </p:nvGrpSpPr>
          <p:grpSpPr bwMode="auto">
            <a:xfrm>
              <a:off x="2000232" y="5534044"/>
              <a:ext cx="609600" cy="609600"/>
              <a:chOff x="816" y="1872"/>
              <a:chExt cx="384" cy="384"/>
            </a:xfrm>
          </p:grpSpPr>
          <p:sp>
            <p:nvSpPr>
              <p:cNvPr id="168"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69"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70"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71"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72"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73"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74"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75"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76"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66" name="直接连接符 165"/>
            <p:cNvCxnSpPr/>
            <p:nvPr/>
          </p:nvCxnSpPr>
          <p:spPr>
            <a:xfrm>
              <a:off x="3967224" y="5819796"/>
              <a:ext cx="3462296"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9" name="Text Box 56"/>
          <p:cNvSpPr txBox="1">
            <a:spLocks noChangeArrowheads="1"/>
          </p:cNvSpPr>
          <p:nvPr/>
        </p:nvSpPr>
        <p:spPr bwMode="gray">
          <a:xfrm>
            <a:off x="1643042" y="13572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1</a:t>
            </a:r>
            <a:endParaRPr lang="en-US" altLang="zh-CN" sz="2400" b="1" dirty="0">
              <a:solidFill>
                <a:srgbClr val="000000"/>
              </a:solidFill>
            </a:endParaRPr>
          </a:p>
        </p:txBody>
      </p:sp>
      <p:sp>
        <p:nvSpPr>
          <p:cNvPr id="115" name="TextBox 114"/>
          <p:cNvSpPr txBox="1"/>
          <p:nvPr/>
        </p:nvSpPr>
        <p:spPr>
          <a:xfrm>
            <a:off x="8001024" y="6286520"/>
            <a:ext cx="1071570" cy="276999"/>
          </a:xfrm>
          <a:prstGeom prst="rect">
            <a:avLst/>
          </a:prstGeom>
          <a:noFill/>
        </p:spPr>
        <p:txBody>
          <a:bodyPr wrap="square" rtlCol="0">
            <a:spAutoFit/>
          </a:bodyPr>
          <a:lstStyle/>
          <a:p>
            <a:r>
              <a:rPr lang="en-US" altLang="zh-CN" sz="1200" dirty="0" smtClean="0"/>
              <a:t>Page4</a:t>
            </a:r>
            <a:endParaRPr lang="zh-CN" alt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71538" y="1107800"/>
            <a:ext cx="7286676" cy="4154984"/>
          </a:xfrm>
          <a:prstGeom prst="rect">
            <a:avLst/>
          </a:prstGeom>
        </p:spPr>
        <p:txBody>
          <a:bodyPr wrap="square">
            <a:spAutoFit/>
          </a:bodyPr>
          <a:lstStyle/>
          <a:p>
            <a:pPr indent="457200">
              <a:lnSpc>
                <a:spcPct val="150000"/>
              </a:lnSpc>
            </a:pPr>
            <a:r>
              <a:rPr lang="zh-CN" altLang="en-US" sz="1600" dirty="0" smtClean="0"/>
              <a:t>搜才人力资源有限公司是一家基于人力资源行业，向客户提供系列人力资源解决方案的专业化公司。公司成立于</a:t>
            </a:r>
            <a:r>
              <a:rPr lang="en-US" altLang="zh-CN" sz="1600" dirty="0" smtClean="0"/>
              <a:t>2001</a:t>
            </a:r>
            <a:r>
              <a:rPr lang="zh-CN" altLang="en-US" sz="1600" dirty="0" smtClean="0"/>
              <a:t>年</a:t>
            </a:r>
            <a:r>
              <a:rPr lang="en-US" altLang="zh-CN" sz="1600" dirty="0" smtClean="0"/>
              <a:t>8</a:t>
            </a:r>
            <a:r>
              <a:rPr lang="zh-CN" altLang="en-US" sz="1600" dirty="0" smtClean="0"/>
              <a:t>月</a:t>
            </a:r>
            <a:r>
              <a:rPr lang="en-US" altLang="zh-CN" sz="1600" dirty="0" smtClean="0"/>
              <a:t>29</a:t>
            </a:r>
            <a:r>
              <a:rPr lang="zh-CN" altLang="en-US" sz="1600" dirty="0" smtClean="0"/>
              <a:t>日，现有员工</a:t>
            </a:r>
            <a:r>
              <a:rPr lang="en-US" altLang="zh-CN" sz="1600" dirty="0" smtClean="0"/>
              <a:t>400</a:t>
            </a:r>
            <a:r>
              <a:rPr lang="zh-CN" altLang="en-US" sz="1600" dirty="0" smtClean="0"/>
              <a:t>余人，是河北最早从事人力资源外包和猎头寻聘的专业人才服务机构，也是河北首席人力资源网站</a:t>
            </a:r>
            <a:r>
              <a:rPr lang="en-US" altLang="zh-CN" sz="1600" dirty="0" smtClean="0"/>
              <a:t>----</a:t>
            </a:r>
            <a:r>
              <a:rPr lang="zh-CN" altLang="en-US" sz="1600" dirty="0" smtClean="0"/>
              <a:t>河北搜才网的运营商。</a:t>
            </a:r>
            <a:br>
              <a:rPr lang="zh-CN" altLang="en-US" sz="1600" dirty="0" smtClean="0"/>
            </a:br>
            <a:r>
              <a:rPr lang="zh-CN" altLang="en-US" sz="1600" dirty="0" smtClean="0"/>
              <a:t>        河北搜才人力资源有限公司经过十余年的高速发展，已成为集网络招聘、猎头寻聘、校园招聘、委托招聘、内部竞聘、人事代理、劳务派遣、档案代理、培训咨询等服务于一体的专业人力资源服务机构。先后在保定、唐山、廊坊、沧州、邢台、衡水、邯郸等地市成立分子公司。</a:t>
            </a:r>
            <a:br>
              <a:rPr lang="zh-CN" altLang="en-US" sz="1600" dirty="0" smtClean="0"/>
            </a:br>
            <a:r>
              <a:rPr lang="zh-CN" altLang="en-US" sz="1600" dirty="0" smtClean="0"/>
              <a:t>    搜才自成立以来一直以“把</a:t>
            </a:r>
            <a:r>
              <a:rPr lang="en-US" altLang="zh-CN" sz="1600" dirty="0" smtClean="0"/>
              <a:t>HRM</a:t>
            </a:r>
            <a:r>
              <a:rPr lang="zh-CN" altLang="en-US" sz="1600" dirty="0" smtClean="0"/>
              <a:t>变得简单”为企业使命，秉承“责任、团队、激情、卓越”的核心价值，与一群志同、道合、术精的搜才人共同打造</a:t>
            </a:r>
            <a:r>
              <a:rPr lang="en-US" altLang="zh-CN" sz="1600" dirty="0" smtClean="0"/>
              <a:t>HRM</a:t>
            </a:r>
            <a:r>
              <a:rPr lang="zh-CN" altLang="en-US" sz="1600" dirty="0" smtClean="0"/>
              <a:t>黄埔，成为</a:t>
            </a:r>
            <a:r>
              <a:rPr lang="en-US" altLang="zh-CN" sz="1600" dirty="0" smtClean="0"/>
              <a:t>HRM</a:t>
            </a:r>
            <a:r>
              <a:rPr lang="zh-CN" altLang="en-US" sz="1600" dirty="0" smtClean="0"/>
              <a:t>尖端人才的一流培养机构。</a:t>
            </a:r>
            <a:endParaRPr lang="zh-CN" altLang="en-US" sz="1600" dirty="0"/>
          </a:p>
        </p:txBody>
      </p:sp>
      <p:sp>
        <p:nvSpPr>
          <p:cNvPr id="3" name="TextBox 2"/>
          <p:cNvSpPr txBox="1"/>
          <p:nvPr/>
        </p:nvSpPr>
        <p:spPr>
          <a:xfrm>
            <a:off x="8001024" y="6286520"/>
            <a:ext cx="1071570" cy="276999"/>
          </a:xfrm>
          <a:prstGeom prst="rect">
            <a:avLst/>
          </a:prstGeom>
          <a:noFill/>
        </p:spPr>
        <p:txBody>
          <a:bodyPr wrap="square" rtlCol="0">
            <a:spAutoFit/>
          </a:bodyPr>
          <a:lstStyle/>
          <a:p>
            <a:r>
              <a:rPr lang="en-US" altLang="zh-CN" sz="1200" dirty="0" smtClean="0"/>
              <a:t>Page5</a:t>
            </a:r>
            <a:endParaRPr lang="zh-CN" altLang="en-US" sz="12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55"/>
          <p:cNvSpPr txBox="1"/>
          <p:nvPr/>
        </p:nvSpPr>
        <p:spPr>
          <a:xfrm>
            <a:off x="4071934" y="895633"/>
            <a:ext cx="1571636" cy="461665"/>
          </a:xfrm>
          <a:prstGeom prst="rect">
            <a:avLst/>
          </a:prstGeom>
          <a:noFill/>
        </p:spPr>
        <p:txBody>
          <a:bodyPr wrap="square" rtlCol="0">
            <a:spAutoFit/>
          </a:bodyPr>
          <a:lstStyle/>
          <a:p>
            <a:r>
              <a:rPr lang="zh-CN" altLang="en-US" sz="2400" b="1" dirty="0" smtClean="0">
                <a:latin typeface="+mn-ea"/>
                <a:ea typeface="+mn-ea"/>
              </a:rPr>
              <a:t>目</a:t>
            </a:r>
            <a:r>
              <a:rPr lang="en-US" altLang="zh-CN" sz="2400" b="1" dirty="0" smtClean="0">
                <a:latin typeface="+mn-ea"/>
                <a:ea typeface="+mn-ea"/>
              </a:rPr>
              <a:t>    </a:t>
            </a:r>
            <a:r>
              <a:rPr lang="zh-CN" altLang="en-US" sz="2400" b="1" dirty="0" smtClean="0">
                <a:latin typeface="+mn-ea"/>
                <a:ea typeface="+mn-ea"/>
              </a:rPr>
              <a:t>录</a:t>
            </a:r>
            <a:endParaRPr lang="zh-CN" altLang="en-US" sz="2400" b="1" dirty="0">
              <a:latin typeface="+mn-ea"/>
              <a:ea typeface="+mn-ea"/>
            </a:endParaRPr>
          </a:p>
        </p:txBody>
      </p:sp>
      <p:grpSp>
        <p:nvGrpSpPr>
          <p:cNvPr id="2" name="组合 179"/>
          <p:cNvGrpSpPr/>
          <p:nvPr/>
        </p:nvGrpSpPr>
        <p:grpSpPr>
          <a:xfrm>
            <a:off x="1500166" y="1962144"/>
            <a:ext cx="6357982" cy="4110062"/>
            <a:chOff x="1928794" y="1357298"/>
            <a:chExt cx="6357982" cy="4110062"/>
          </a:xfrm>
        </p:grpSpPr>
        <p:grpSp>
          <p:nvGrpSpPr>
            <p:cNvPr id="3" name="组合 150"/>
            <p:cNvGrpSpPr/>
            <p:nvPr/>
          </p:nvGrpSpPr>
          <p:grpSpPr>
            <a:xfrm>
              <a:off x="1933575" y="2033582"/>
              <a:ext cx="6210325" cy="609600"/>
              <a:chOff x="2005013" y="2028809"/>
              <a:chExt cx="6210325" cy="609600"/>
            </a:xfrm>
          </p:grpSpPr>
          <p:grpSp>
            <p:nvGrpSpPr>
              <p:cNvPr id="4" name="Group 12"/>
              <p:cNvGrpSpPr>
                <a:grpSpLocks/>
              </p:cNvGrpSpPr>
              <p:nvPr/>
            </p:nvGrpSpPr>
            <p:grpSpPr bwMode="auto">
              <a:xfrm>
                <a:off x="2005013" y="2028809"/>
                <a:ext cx="609600" cy="609600"/>
                <a:chOff x="816" y="1872"/>
                <a:chExt cx="384" cy="384"/>
              </a:xfrm>
            </p:grpSpPr>
            <p:sp>
              <p:nvSpPr>
                <p:cNvPr id="65549" name="Oval 1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50" name="Oval 1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51" name="Oval 1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52" name="Oval 1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92" name="Oval 1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93" name="Oval 1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94" name="Oval 1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95" name="Oval 2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96" name="Oval 2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5" name="Text Box 26"/>
              <p:cNvSpPr txBox="1">
                <a:spLocks noChangeArrowheads="1"/>
              </p:cNvSpPr>
              <p:nvPr/>
            </p:nvSpPr>
            <p:spPr bwMode="auto">
              <a:xfrm>
                <a:off x="2743200" y="2133519"/>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搜才人事代理产品应用背景</a:t>
                </a:r>
                <a:endParaRPr lang="en-US" altLang="zh-CN" sz="2000" b="1" dirty="0">
                  <a:solidFill>
                    <a:schemeClr val="tx2"/>
                  </a:solidFill>
                </a:endParaRPr>
              </a:p>
            </p:txBody>
          </p:sp>
          <p:sp>
            <p:nvSpPr>
              <p:cNvPr id="10246" name="Text Box 42"/>
              <p:cNvSpPr txBox="1">
                <a:spLocks noChangeArrowheads="1"/>
              </p:cNvSpPr>
              <p:nvPr/>
            </p:nvSpPr>
            <p:spPr bwMode="gray">
              <a:xfrm>
                <a:off x="2133600" y="2112946"/>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3</a:t>
                </a:r>
                <a:endParaRPr lang="en-US" altLang="zh-CN" sz="2400" b="1" dirty="0">
                  <a:solidFill>
                    <a:srgbClr val="000000"/>
                  </a:solidFill>
                </a:endParaRPr>
              </a:p>
            </p:txBody>
          </p:sp>
          <p:cxnSp>
            <p:nvCxnSpPr>
              <p:cNvPr id="121" name="直接连接符 120"/>
              <p:cNvCxnSpPr>
                <a:endCxn id="140" idx="1"/>
              </p:cNvCxnSpPr>
              <p:nvPr/>
            </p:nvCxnSpPr>
            <p:spPr>
              <a:xfrm flipV="1">
                <a:off x="6000760" y="2289667"/>
                <a:ext cx="1414359" cy="2964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矩形 139"/>
              <p:cNvSpPr/>
              <p:nvPr/>
            </p:nvSpPr>
            <p:spPr>
              <a:xfrm>
                <a:off x="7415119" y="2105001"/>
                <a:ext cx="800219" cy="369332"/>
              </a:xfrm>
              <a:prstGeom prst="rect">
                <a:avLst/>
              </a:prstGeom>
            </p:spPr>
            <p:txBody>
              <a:bodyPr wrap="none">
                <a:spAutoFit/>
              </a:bodyPr>
              <a:lstStyle/>
              <a:p>
                <a:pPr eaLnBrk="0" hangingPunct="0"/>
                <a:r>
                  <a:rPr lang="en-US" altLang="zh-CN" b="1" dirty="0" smtClean="0">
                    <a:solidFill>
                      <a:schemeClr val="tx2"/>
                    </a:solidFill>
                  </a:rPr>
                  <a:t>P9-10</a:t>
                </a:r>
                <a:endParaRPr lang="en-US" altLang="zh-CN" b="1" dirty="0">
                  <a:solidFill>
                    <a:schemeClr val="tx2"/>
                  </a:solidFill>
                </a:endParaRPr>
              </a:p>
            </p:txBody>
          </p:sp>
        </p:grpSp>
        <p:grpSp>
          <p:nvGrpSpPr>
            <p:cNvPr id="5" name="组合 151"/>
            <p:cNvGrpSpPr/>
            <p:nvPr/>
          </p:nvGrpSpPr>
          <p:grpSpPr>
            <a:xfrm>
              <a:off x="1928794" y="2747962"/>
              <a:ext cx="6344988" cy="609600"/>
              <a:chOff x="2000232" y="2857496"/>
              <a:chExt cx="6344988" cy="609600"/>
            </a:xfrm>
          </p:grpSpPr>
          <p:sp>
            <p:nvSpPr>
              <p:cNvPr id="10252" name="Text Box 28"/>
              <p:cNvSpPr txBox="1">
                <a:spLocks noChangeArrowheads="1"/>
              </p:cNvSpPr>
              <p:nvPr/>
            </p:nvSpPr>
            <p:spPr bwMode="auto">
              <a:xfrm>
                <a:off x="2743200" y="2949559"/>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搜才人事代理产品服务内容</a:t>
                </a:r>
              </a:p>
            </p:txBody>
          </p:sp>
          <p:grpSp>
            <p:nvGrpSpPr>
              <p:cNvPr id="6" name="组合 69"/>
              <p:cNvGrpSpPr/>
              <p:nvPr/>
            </p:nvGrpSpPr>
            <p:grpSpPr>
              <a:xfrm>
                <a:off x="2000232" y="2857496"/>
                <a:ext cx="609600" cy="609600"/>
                <a:chOff x="2022475" y="2911459"/>
                <a:chExt cx="609600" cy="609600"/>
              </a:xfrm>
            </p:grpSpPr>
            <p:grpSp>
              <p:nvGrpSpPr>
                <p:cNvPr id="7" name="Group 57"/>
                <p:cNvGrpSpPr>
                  <a:grpSpLocks/>
                </p:cNvGrpSpPr>
                <p:nvPr/>
              </p:nvGrpSpPr>
              <p:grpSpPr bwMode="auto">
                <a:xfrm>
                  <a:off x="2022475" y="2911459"/>
                  <a:ext cx="609600" cy="609600"/>
                  <a:chOff x="1274" y="2437"/>
                  <a:chExt cx="384" cy="384"/>
                </a:xfrm>
              </p:grpSpPr>
              <p:sp>
                <p:nvSpPr>
                  <p:cNvPr id="10269"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70"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84"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85"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86"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74"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75"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76"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77"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78"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5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4</a:t>
                  </a:r>
                  <a:endParaRPr lang="en-US" altLang="zh-CN" sz="2400" b="1" dirty="0">
                    <a:solidFill>
                      <a:srgbClr val="000000"/>
                    </a:solidFill>
                  </a:endParaRPr>
                </a:p>
              </p:txBody>
            </p:sp>
          </p:grpSp>
          <p:cxnSp>
            <p:nvCxnSpPr>
              <p:cNvPr id="125" name="直接连接符 124"/>
              <p:cNvCxnSpPr/>
              <p:nvPr/>
            </p:nvCxnSpPr>
            <p:spPr>
              <a:xfrm>
                <a:off x="5929322" y="3148002"/>
                <a:ext cx="164307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1" name="矩形 140"/>
              <p:cNvSpPr/>
              <p:nvPr/>
            </p:nvSpPr>
            <p:spPr>
              <a:xfrm>
                <a:off x="7429520" y="2933688"/>
                <a:ext cx="915700" cy="369332"/>
              </a:xfrm>
              <a:prstGeom prst="rect">
                <a:avLst/>
              </a:prstGeom>
            </p:spPr>
            <p:txBody>
              <a:bodyPr wrap="none">
                <a:spAutoFit/>
              </a:bodyPr>
              <a:lstStyle/>
              <a:p>
                <a:pPr eaLnBrk="0" hangingPunct="0"/>
                <a:r>
                  <a:rPr lang="en-US" altLang="zh-CN" b="1" dirty="0" smtClean="0">
                    <a:solidFill>
                      <a:schemeClr val="tx2"/>
                    </a:solidFill>
                  </a:rPr>
                  <a:t>P11-12</a:t>
                </a:r>
                <a:endParaRPr lang="en-US" altLang="zh-CN" b="1" dirty="0">
                  <a:solidFill>
                    <a:schemeClr val="tx2"/>
                  </a:solidFill>
                </a:endParaRPr>
              </a:p>
            </p:txBody>
          </p:sp>
        </p:grpSp>
        <p:grpSp>
          <p:nvGrpSpPr>
            <p:cNvPr id="8" name="组合 153"/>
            <p:cNvGrpSpPr/>
            <p:nvPr/>
          </p:nvGrpSpPr>
          <p:grpSpPr>
            <a:xfrm>
              <a:off x="1928797" y="4143380"/>
              <a:ext cx="6357744" cy="609600"/>
              <a:chOff x="2000235" y="4786322"/>
              <a:chExt cx="6357744" cy="609600"/>
            </a:xfrm>
          </p:grpSpPr>
          <p:grpSp>
            <p:nvGrpSpPr>
              <p:cNvPr id="9" name="组合 70"/>
              <p:cNvGrpSpPr/>
              <p:nvPr/>
            </p:nvGrpSpPr>
            <p:grpSpPr>
              <a:xfrm>
                <a:off x="2000235" y="4786322"/>
                <a:ext cx="609601" cy="609600"/>
                <a:chOff x="2022478" y="2911459"/>
                <a:chExt cx="609601" cy="609600"/>
              </a:xfrm>
            </p:grpSpPr>
            <p:grpSp>
              <p:nvGrpSpPr>
                <p:cNvPr id="10" name="Group 57"/>
                <p:cNvGrpSpPr>
                  <a:grpSpLocks/>
                </p:cNvGrpSpPr>
                <p:nvPr/>
              </p:nvGrpSpPr>
              <p:grpSpPr bwMode="auto">
                <a:xfrm>
                  <a:off x="2022478" y="2911459"/>
                  <a:ext cx="609601" cy="609600"/>
                  <a:chOff x="1274" y="2437"/>
                  <a:chExt cx="384" cy="384"/>
                </a:xfrm>
              </p:grpSpPr>
              <p:sp>
                <p:nvSpPr>
                  <p:cNvPr id="75"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76"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77"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78"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79"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80"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81"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82"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83"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84"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7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6</a:t>
                  </a:r>
                  <a:endParaRPr lang="en-US" altLang="zh-CN" sz="2400" b="1" dirty="0">
                    <a:solidFill>
                      <a:srgbClr val="000000"/>
                    </a:solidFill>
                  </a:endParaRPr>
                </a:p>
              </p:txBody>
            </p:sp>
          </p:grpSp>
          <p:sp>
            <p:nvSpPr>
              <p:cNvPr id="85" name="矩形 84"/>
              <p:cNvSpPr/>
              <p:nvPr/>
            </p:nvSpPr>
            <p:spPr>
              <a:xfrm>
                <a:off x="2714612" y="4929198"/>
                <a:ext cx="4572085"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搜才人事代理产品客户获取的服务价值</a:t>
                </a:r>
                <a:endParaRPr lang="en-US" altLang="ko-KR" sz="2000" b="1" dirty="0" smtClean="0">
                  <a:solidFill>
                    <a:schemeClr val="tx2"/>
                  </a:solidFill>
                </a:endParaRPr>
              </a:p>
            </p:txBody>
          </p:sp>
          <p:cxnSp>
            <p:nvCxnSpPr>
              <p:cNvPr id="123" name="直接连接符 122"/>
              <p:cNvCxnSpPr/>
              <p:nvPr/>
            </p:nvCxnSpPr>
            <p:spPr>
              <a:xfrm>
                <a:off x="7143768" y="5141924"/>
                <a:ext cx="35719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7429520" y="4929198"/>
                <a:ext cx="928459" cy="369332"/>
              </a:xfrm>
              <a:prstGeom prst="rect">
                <a:avLst/>
              </a:prstGeom>
            </p:spPr>
            <p:txBody>
              <a:bodyPr wrap="none">
                <a:spAutoFit/>
              </a:bodyPr>
              <a:lstStyle/>
              <a:p>
                <a:pPr eaLnBrk="0" hangingPunct="0"/>
                <a:r>
                  <a:rPr lang="en-US" altLang="zh-CN" b="1" dirty="0" smtClean="0">
                    <a:solidFill>
                      <a:schemeClr val="tx2"/>
                    </a:solidFill>
                  </a:rPr>
                  <a:t>P16-17</a:t>
                </a:r>
                <a:endParaRPr lang="en-US" altLang="zh-CN" b="1" dirty="0">
                  <a:solidFill>
                    <a:schemeClr val="tx2"/>
                  </a:solidFill>
                </a:endParaRPr>
              </a:p>
            </p:txBody>
          </p:sp>
        </p:grpSp>
        <p:grpSp>
          <p:nvGrpSpPr>
            <p:cNvPr id="11" name="组合 157"/>
            <p:cNvGrpSpPr/>
            <p:nvPr/>
          </p:nvGrpSpPr>
          <p:grpSpPr>
            <a:xfrm>
              <a:off x="1931987" y="1357298"/>
              <a:ext cx="6211913" cy="609600"/>
              <a:chOff x="2003425" y="1214422"/>
              <a:chExt cx="6211913" cy="609600"/>
            </a:xfrm>
          </p:grpSpPr>
          <p:grpSp>
            <p:nvGrpSpPr>
              <p:cNvPr id="12" name="组合 156"/>
              <p:cNvGrpSpPr/>
              <p:nvPr/>
            </p:nvGrpSpPr>
            <p:grpSpPr>
              <a:xfrm>
                <a:off x="2003425" y="1214422"/>
                <a:ext cx="6211913" cy="609600"/>
                <a:chOff x="2003425" y="1176321"/>
                <a:chExt cx="6211913" cy="609600"/>
              </a:xfrm>
            </p:grpSpPr>
            <p:sp>
              <p:nvSpPr>
                <p:cNvPr id="10256" name="Text Box 24"/>
                <p:cNvSpPr txBox="1">
                  <a:spLocks noChangeArrowheads="1"/>
                </p:cNvSpPr>
                <p:nvPr/>
              </p:nvSpPr>
              <p:spPr bwMode="auto">
                <a:xfrm>
                  <a:off x="2743200" y="1257288"/>
                  <a:ext cx="5472138" cy="400110"/>
                </a:xfrm>
                <a:prstGeom prst="rect">
                  <a:avLst/>
                </a:prstGeom>
                <a:solidFill>
                  <a:schemeClr val="tx1">
                    <a:lumMod val="65000"/>
                    <a:lumOff val="35000"/>
                  </a:schemeClr>
                </a:solid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搜才人事代理业务简介                               </a:t>
                  </a:r>
                  <a:r>
                    <a:rPr lang="en-US" altLang="zh-CN" b="1" dirty="0" smtClean="0">
                      <a:solidFill>
                        <a:schemeClr val="tx2"/>
                      </a:solidFill>
                    </a:rPr>
                    <a:t>P6-8</a:t>
                  </a:r>
                  <a:endParaRPr lang="en-US" altLang="zh-CN" b="1" dirty="0">
                    <a:solidFill>
                      <a:schemeClr val="tx2"/>
                    </a:solidFill>
                  </a:endParaRPr>
                </a:p>
              </p:txBody>
            </p:sp>
            <p:grpSp>
              <p:nvGrpSpPr>
                <p:cNvPr id="13" name="Group 58"/>
                <p:cNvGrpSpPr>
                  <a:grpSpLocks/>
                </p:cNvGrpSpPr>
                <p:nvPr/>
              </p:nvGrpSpPr>
              <p:grpSpPr bwMode="auto">
                <a:xfrm>
                  <a:off x="2003425" y="1176321"/>
                  <a:ext cx="609600" cy="609600"/>
                  <a:chOff x="1274" y="2437"/>
                  <a:chExt cx="384" cy="384"/>
                </a:xfrm>
              </p:grpSpPr>
              <p:sp>
                <p:nvSpPr>
                  <p:cNvPr id="10259" name="Text Box 59"/>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60" name="Oval 60"/>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97" name="Oval 61"/>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98" name="Oval 62"/>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99" name="Oval 63"/>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64" name="Oval 64"/>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65" name="Oval 65"/>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66" name="Oval 66"/>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67" name="Oval 67"/>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68" name="Oval 68"/>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19" name="直接连接符 118"/>
                <p:cNvCxnSpPr/>
                <p:nvPr/>
              </p:nvCxnSpPr>
              <p:spPr>
                <a:xfrm>
                  <a:off x="5500694" y="1428731"/>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258" name="Text Box 69"/>
              <p:cNvSpPr txBox="1">
                <a:spLocks noChangeArrowheads="1"/>
              </p:cNvSpPr>
              <p:nvPr/>
            </p:nvSpPr>
            <p:spPr bwMode="gray">
              <a:xfrm>
                <a:off x="2128838" y="1269984"/>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2</a:t>
                </a:r>
                <a:endParaRPr lang="en-US" altLang="zh-CN" sz="2400" b="1" dirty="0">
                  <a:solidFill>
                    <a:srgbClr val="000000"/>
                  </a:solidFill>
                </a:endParaRPr>
              </a:p>
            </p:txBody>
          </p:sp>
        </p:grpSp>
        <p:grpSp>
          <p:nvGrpSpPr>
            <p:cNvPr id="14" name="组合 176"/>
            <p:cNvGrpSpPr/>
            <p:nvPr/>
          </p:nvGrpSpPr>
          <p:grpSpPr>
            <a:xfrm>
              <a:off x="1928794" y="3462342"/>
              <a:ext cx="6357982" cy="609600"/>
              <a:chOff x="1928794" y="3286124"/>
              <a:chExt cx="6357982" cy="609600"/>
            </a:xfrm>
          </p:grpSpPr>
          <p:grpSp>
            <p:nvGrpSpPr>
              <p:cNvPr id="15" name="组合 152"/>
              <p:cNvGrpSpPr/>
              <p:nvPr/>
            </p:nvGrpSpPr>
            <p:grpSpPr>
              <a:xfrm>
                <a:off x="1928794" y="3286124"/>
                <a:ext cx="6357982" cy="609600"/>
                <a:chOff x="2000232" y="3786190"/>
                <a:chExt cx="6357982" cy="609600"/>
              </a:xfrm>
            </p:grpSpPr>
            <p:grpSp>
              <p:nvGrpSpPr>
                <p:cNvPr id="16" name="Group 2"/>
                <p:cNvGrpSpPr>
                  <a:grpSpLocks/>
                </p:cNvGrpSpPr>
                <p:nvPr/>
              </p:nvGrpSpPr>
              <p:grpSpPr bwMode="auto">
                <a:xfrm>
                  <a:off x="2000232" y="3786190"/>
                  <a:ext cx="609600" cy="609600"/>
                  <a:chOff x="816" y="1872"/>
                  <a:chExt cx="384" cy="384"/>
                </a:xfrm>
              </p:grpSpPr>
              <p:sp>
                <p:nvSpPr>
                  <p:cNvPr id="65539"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40"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41"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42"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83"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84"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85"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86"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87"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9" name="Text Box 30"/>
                <p:cNvSpPr txBox="1">
                  <a:spLocks noChangeArrowheads="1"/>
                </p:cNvSpPr>
                <p:nvPr/>
              </p:nvSpPr>
              <p:spPr bwMode="auto">
                <a:xfrm>
                  <a:off x="2500298" y="3929066"/>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   搜才人事代理产品客户服务流程</a:t>
                  </a:r>
                </a:p>
              </p:txBody>
            </p:sp>
            <p:cxnSp>
              <p:nvCxnSpPr>
                <p:cNvPr id="124" name="直接连接符 123"/>
                <p:cNvCxnSpPr>
                  <a:endCxn id="142" idx="1"/>
                </p:cNvCxnSpPr>
                <p:nvPr/>
              </p:nvCxnSpPr>
              <p:spPr>
                <a:xfrm flipV="1">
                  <a:off x="6429388" y="4113732"/>
                  <a:ext cx="1000367" cy="2806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2" name="矩形 141"/>
                <p:cNvSpPr/>
                <p:nvPr/>
              </p:nvSpPr>
              <p:spPr>
                <a:xfrm>
                  <a:off x="7429755" y="3929066"/>
                  <a:ext cx="928459" cy="369332"/>
                </a:xfrm>
                <a:prstGeom prst="rect">
                  <a:avLst/>
                </a:prstGeom>
              </p:spPr>
              <p:txBody>
                <a:bodyPr wrap="none">
                  <a:spAutoFit/>
                </a:bodyPr>
                <a:lstStyle/>
                <a:p>
                  <a:pPr eaLnBrk="0" hangingPunct="0"/>
                  <a:r>
                    <a:rPr lang="en-US" altLang="zh-CN" b="1" dirty="0" smtClean="0">
                      <a:solidFill>
                        <a:schemeClr val="tx2"/>
                      </a:solidFill>
                    </a:rPr>
                    <a:t>P13-15</a:t>
                  </a:r>
                  <a:endParaRPr lang="en-US" altLang="zh-CN" b="1" dirty="0">
                    <a:solidFill>
                      <a:schemeClr val="tx2"/>
                    </a:solidFill>
                  </a:endParaRPr>
                </a:p>
              </p:txBody>
            </p:sp>
          </p:grpSp>
          <p:sp>
            <p:nvSpPr>
              <p:cNvPr id="10250" name="Text Box 43"/>
              <p:cNvSpPr txBox="1">
                <a:spLocks noChangeArrowheads="1"/>
              </p:cNvSpPr>
              <p:nvPr/>
            </p:nvSpPr>
            <p:spPr bwMode="gray">
              <a:xfrm>
                <a:off x="2071670" y="3357562"/>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5</a:t>
                </a:r>
                <a:endParaRPr lang="en-US" altLang="zh-CN" sz="2400" b="1" dirty="0">
                  <a:solidFill>
                    <a:srgbClr val="000000"/>
                  </a:solidFill>
                </a:endParaRPr>
              </a:p>
            </p:txBody>
          </p:sp>
        </p:grpSp>
        <p:grpSp>
          <p:nvGrpSpPr>
            <p:cNvPr id="17" name="组合 177"/>
            <p:cNvGrpSpPr/>
            <p:nvPr/>
          </p:nvGrpSpPr>
          <p:grpSpPr>
            <a:xfrm>
              <a:off x="1928794" y="4857760"/>
              <a:ext cx="6357982" cy="609600"/>
              <a:chOff x="1928794" y="4857760"/>
              <a:chExt cx="6357982" cy="609600"/>
            </a:xfrm>
          </p:grpSpPr>
          <p:grpSp>
            <p:nvGrpSpPr>
              <p:cNvPr id="18" name="组合 154"/>
              <p:cNvGrpSpPr/>
              <p:nvPr/>
            </p:nvGrpSpPr>
            <p:grpSpPr>
              <a:xfrm>
                <a:off x="1928794" y="4857760"/>
                <a:ext cx="6357982" cy="609600"/>
                <a:chOff x="2000232" y="5534044"/>
                <a:chExt cx="6357982" cy="609600"/>
              </a:xfrm>
            </p:grpSpPr>
            <p:sp>
              <p:nvSpPr>
                <p:cNvPr id="86" name="矩形 85"/>
                <p:cNvSpPr/>
                <p:nvPr/>
              </p:nvSpPr>
              <p:spPr>
                <a:xfrm>
                  <a:off x="2714612" y="5643578"/>
                  <a:ext cx="2765501"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搜才人事代理产品特色</a:t>
                  </a:r>
                  <a:endParaRPr lang="en-US" altLang="ko-KR" sz="2000" b="1" dirty="0" smtClean="0">
                    <a:solidFill>
                      <a:schemeClr val="tx2"/>
                    </a:solidFill>
                  </a:endParaRPr>
                </a:p>
              </p:txBody>
            </p:sp>
            <p:grpSp>
              <p:nvGrpSpPr>
                <p:cNvPr id="19" name="Group 2"/>
                <p:cNvGrpSpPr>
                  <a:grpSpLocks/>
                </p:cNvGrpSpPr>
                <p:nvPr/>
              </p:nvGrpSpPr>
              <p:grpSpPr bwMode="auto">
                <a:xfrm>
                  <a:off x="2000232" y="5534044"/>
                  <a:ext cx="609600" cy="609600"/>
                  <a:chOff x="816" y="1872"/>
                  <a:chExt cx="384" cy="384"/>
                </a:xfrm>
              </p:grpSpPr>
              <p:sp>
                <p:nvSpPr>
                  <p:cNvPr id="102"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03"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04"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5"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6"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7"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8"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9"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10"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22" name="直接连接符 121"/>
                <p:cNvCxnSpPr/>
                <p:nvPr/>
              </p:nvCxnSpPr>
              <p:spPr>
                <a:xfrm>
                  <a:off x="5500694" y="5856304"/>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4" name="矩形 143"/>
                <p:cNvSpPr/>
                <p:nvPr/>
              </p:nvSpPr>
              <p:spPr>
                <a:xfrm>
                  <a:off x="7429755" y="5643578"/>
                  <a:ext cx="928459" cy="369332"/>
                </a:xfrm>
                <a:prstGeom prst="rect">
                  <a:avLst/>
                </a:prstGeom>
              </p:spPr>
              <p:txBody>
                <a:bodyPr wrap="none">
                  <a:spAutoFit/>
                </a:bodyPr>
                <a:lstStyle/>
                <a:p>
                  <a:pPr eaLnBrk="0" hangingPunct="0"/>
                  <a:r>
                    <a:rPr lang="en-US" altLang="zh-CN" b="1" dirty="0" smtClean="0">
                      <a:solidFill>
                        <a:schemeClr val="tx2"/>
                      </a:solidFill>
                    </a:rPr>
                    <a:t>P18-19</a:t>
                  </a:r>
                  <a:endParaRPr lang="en-US" altLang="zh-CN" b="1" dirty="0">
                    <a:solidFill>
                      <a:schemeClr val="tx2"/>
                    </a:solidFill>
                  </a:endParaRPr>
                </a:p>
              </p:txBody>
            </p:sp>
          </p:grpSp>
          <p:sp>
            <p:nvSpPr>
              <p:cNvPr id="111" name="Text Box 56"/>
              <p:cNvSpPr txBox="1">
                <a:spLocks noChangeArrowheads="1"/>
              </p:cNvSpPr>
              <p:nvPr/>
            </p:nvSpPr>
            <p:spPr bwMode="gray">
              <a:xfrm>
                <a:off x="2071670" y="49291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7</a:t>
                </a:r>
                <a:endParaRPr lang="en-US" altLang="zh-CN" sz="2400" b="1" dirty="0">
                  <a:solidFill>
                    <a:srgbClr val="000000"/>
                  </a:solidFill>
                </a:endParaRPr>
              </a:p>
            </p:txBody>
          </p:sp>
        </p:grpSp>
      </p:grpSp>
      <p:grpSp>
        <p:nvGrpSpPr>
          <p:cNvPr id="20" name="组合 162"/>
          <p:cNvGrpSpPr/>
          <p:nvPr/>
        </p:nvGrpSpPr>
        <p:grpSpPr>
          <a:xfrm>
            <a:off x="1500166" y="1285860"/>
            <a:ext cx="6155247" cy="609600"/>
            <a:chOff x="2000232" y="5534044"/>
            <a:chExt cx="6155247" cy="609600"/>
          </a:xfrm>
        </p:grpSpPr>
        <p:sp>
          <p:nvSpPr>
            <p:cNvPr id="164" name="矩形 163"/>
            <p:cNvSpPr/>
            <p:nvPr/>
          </p:nvSpPr>
          <p:spPr>
            <a:xfrm>
              <a:off x="2783496" y="5643578"/>
              <a:ext cx="5371983" cy="400110"/>
            </a:xfrm>
            <a:prstGeom prst="rect">
              <a:avLst/>
            </a:prstGeom>
            <a:noFill/>
          </p:spPr>
          <p:txBody>
            <a:bodyPr wrap="none">
              <a:spAutoFit/>
            </a:bodyPr>
            <a:lstStyle/>
            <a:p>
              <a:pPr eaLnBrk="0" latinLnBrk="1" hangingPunct="0"/>
              <a:r>
                <a:rPr lang="zh-CN" altLang="en-US" sz="2000" b="1" dirty="0" smtClean="0">
                  <a:solidFill>
                    <a:schemeClr val="tx2"/>
                  </a:solidFill>
                </a:rPr>
                <a:t>搜才简介                                                    </a:t>
              </a:r>
              <a:r>
                <a:rPr lang="en-US" altLang="zh-CN" b="1" dirty="0" smtClean="0">
                  <a:solidFill>
                    <a:schemeClr val="tx2"/>
                  </a:solidFill>
                </a:rPr>
                <a:t>P3-5</a:t>
              </a:r>
              <a:endParaRPr lang="en-US" altLang="ko-KR" b="1" dirty="0" smtClean="0">
                <a:solidFill>
                  <a:schemeClr val="tx2"/>
                </a:solidFill>
              </a:endParaRPr>
            </a:p>
          </p:txBody>
        </p:sp>
        <p:grpSp>
          <p:nvGrpSpPr>
            <p:cNvPr id="21" name="Group 2"/>
            <p:cNvGrpSpPr>
              <a:grpSpLocks/>
            </p:cNvGrpSpPr>
            <p:nvPr/>
          </p:nvGrpSpPr>
          <p:grpSpPr bwMode="auto">
            <a:xfrm>
              <a:off x="2000232" y="5534044"/>
              <a:ext cx="609600" cy="609600"/>
              <a:chOff x="816" y="1872"/>
              <a:chExt cx="384" cy="384"/>
            </a:xfrm>
          </p:grpSpPr>
          <p:sp>
            <p:nvSpPr>
              <p:cNvPr id="168"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69"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70"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71"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72"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73"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74"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75"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76"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66" name="直接连接符 165"/>
            <p:cNvCxnSpPr/>
            <p:nvPr/>
          </p:nvCxnSpPr>
          <p:spPr>
            <a:xfrm>
              <a:off x="3967224" y="5819796"/>
              <a:ext cx="3462296"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9" name="Text Box 56"/>
          <p:cNvSpPr txBox="1">
            <a:spLocks noChangeArrowheads="1"/>
          </p:cNvSpPr>
          <p:nvPr/>
        </p:nvSpPr>
        <p:spPr bwMode="gray">
          <a:xfrm>
            <a:off x="1643042" y="13572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1</a:t>
            </a:r>
            <a:endParaRPr lang="en-US" altLang="zh-CN" sz="2400" b="1" dirty="0">
              <a:solidFill>
                <a:srgbClr val="000000"/>
              </a:solidFill>
            </a:endParaRPr>
          </a:p>
        </p:txBody>
      </p:sp>
      <p:sp>
        <p:nvSpPr>
          <p:cNvPr id="115" name="TextBox 114"/>
          <p:cNvSpPr txBox="1"/>
          <p:nvPr/>
        </p:nvSpPr>
        <p:spPr>
          <a:xfrm>
            <a:off x="8001024" y="6286520"/>
            <a:ext cx="1071570" cy="276999"/>
          </a:xfrm>
          <a:prstGeom prst="rect">
            <a:avLst/>
          </a:prstGeom>
          <a:noFill/>
        </p:spPr>
        <p:txBody>
          <a:bodyPr wrap="square" rtlCol="0">
            <a:spAutoFit/>
          </a:bodyPr>
          <a:lstStyle/>
          <a:p>
            <a:r>
              <a:rPr lang="en-US" altLang="zh-CN" sz="1200" dirty="0" smtClean="0"/>
              <a:t>Page4</a:t>
            </a:r>
            <a:endParaRPr lang="zh-CN" alt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7224" y="928670"/>
            <a:ext cx="7786742" cy="5509200"/>
          </a:xfrm>
          <a:prstGeom prst="rect">
            <a:avLst/>
          </a:prstGeom>
          <a:noFill/>
        </p:spPr>
        <p:txBody>
          <a:bodyPr wrap="square" rtlCol="0">
            <a:spAutoFit/>
          </a:bodyPr>
          <a:lstStyle/>
          <a:p>
            <a:r>
              <a:rPr lang="zh-CN" altLang="en-US" sz="1600" b="1" dirty="0" smtClean="0">
                <a:latin typeface="+mn-ea"/>
                <a:ea typeface="+mn-ea"/>
              </a:rPr>
              <a:t>搜才人事代理业务</a:t>
            </a:r>
            <a:endParaRPr lang="zh-CN" altLang="en-US" sz="1600" dirty="0" smtClean="0">
              <a:latin typeface="+mn-ea"/>
              <a:ea typeface="+mn-ea"/>
            </a:endParaRPr>
          </a:p>
          <a:p>
            <a:r>
              <a:rPr lang="zh-CN" altLang="en-US" sz="1600" dirty="0" smtClean="0">
                <a:latin typeface="+mn-ea"/>
                <a:ea typeface="+mn-ea"/>
              </a:rPr>
              <a:t>    河北搜才人力资源有限公司从</a:t>
            </a:r>
            <a:r>
              <a:rPr lang="en-US" altLang="zh-CN" sz="1600" dirty="0" smtClean="0">
                <a:latin typeface="+mn-ea"/>
                <a:ea typeface="+mn-ea"/>
              </a:rPr>
              <a:t>2001</a:t>
            </a:r>
            <a:r>
              <a:rPr lang="zh-CN" altLang="en-US" sz="1600" dirty="0" smtClean="0">
                <a:latin typeface="+mn-ea"/>
                <a:ea typeface="+mn-ea"/>
              </a:rPr>
              <a:t>年从事人力资源外包的业务，人事代理产品是从事较早、业务比较成熟的核心业务之一，</a:t>
            </a:r>
            <a:r>
              <a:rPr lang="zh-CN" altLang="en-US" sz="1600" dirty="0" smtClean="0">
                <a:latin typeface="+mn-ea"/>
              </a:rPr>
              <a:t>按照国家政策法规通过对企业社保账户为参保人员提供保险的转入、转出、审核、申报、缴纳、享受以及专项社保事务的处理为客户提供专业的人力资源服务。经过</a:t>
            </a:r>
            <a:r>
              <a:rPr lang="en-US" altLang="zh-CN" sz="1600" dirty="0" smtClean="0">
                <a:latin typeface="+mn-ea"/>
              </a:rPr>
              <a:t>12</a:t>
            </a:r>
            <a:r>
              <a:rPr lang="zh-CN" altLang="en-US" sz="1600" dirty="0" smtClean="0">
                <a:latin typeface="+mn-ea"/>
              </a:rPr>
              <a:t>年的快速发展，</a:t>
            </a:r>
            <a:r>
              <a:rPr lang="zh-CN" altLang="en-US" sz="1600" dirty="0" smtClean="0">
                <a:latin typeface="+mn-ea"/>
                <a:ea typeface="+mn-ea"/>
              </a:rPr>
              <a:t>搜才专业的服务获得众多客户的青睐。据统计，仅搜才人事代理产品累计为</a:t>
            </a:r>
            <a:r>
              <a:rPr lang="en-US" altLang="zh-CN" sz="1600" dirty="0" smtClean="0">
                <a:latin typeface="+mn-ea"/>
                <a:ea typeface="+mn-ea"/>
              </a:rPr>
              <a:t>2000</a:t>
            </a:r>
            <a:r>
              <a:rPr lang="zh-CN" altLang="en-US" sz="1600" dirty="0" smtClean="0">
                <a:latin typeface="+mn-ea"/>
                <a:ea typeface="+mn-ea"/>
              </a:rPr>
              <a:t>多家企业，</a:t>
            </a:r>
            <a:r>
              <a:rPr lang="en-US" sz="1600" dirty="0" smtClean="0">
                <a:latin typeface="+mn-ea"/>
                <a:ea typeface="+mn-ea"/>
              </a:rPr>
              <a:t>20</a:t>
            </a:r>
            <a:r>
              <a:rPr lang="zh-CN" altLang="en-US" sz="1600" dirty="0" smtClean="0">
                <a:latin typeface="+mn-ea"/>
                <a:ea typeface="+mn-ea"/>
              </a:rPr>
              <a:t>万余名员工提供了人力资源服务。</a:t>
            </a:r>
          </a:p>
          <a:p>
            <a:r>
              <a:rPr lang="en-US" sz="1600" b="1" dirty="0" smtClean="0">
                <a:latin typeface="+mn-ea"/>
                <a:ea typeface="+mn-ea"/>
              </a:rPr>
              <a:t> </a:t>
            </a:r>
          </a:p>
          <a:p>
            <a:r>
              <a:rPr lang="zh-CN" altLang="en-US" sz="1600" b="1" dirty="0" smtClean="0">
                <a:latin typeface="+mn-ea"/>
                <a:ea typeface="+mn-ea"/>
              </a:rPr>
              <a:t>搜才部分从业资质</a:t>
            </a:r>
            <a:endParaRPr lang="zh-CN" altLang="en-US" sz="1600" dirty="0" smtClean="0">
              <a:latin typeface="+mn-ea"/>
              <a:ea typeface="+mn-ea"/>
            </a:endParaRPr>
          </a:p>
          <a:p>
            <a:r>
              <a:rPr lang="en-US" sz="1600" dirty="0" smtClean="0">
                <a:latin typeface="+mn-ea"/>
                <a:ea typeface="+mn-ea"/>
              </a:rPr>
              <a:t>1</a:t>
            </a:r>
            <a:r>
              <a:rPr lang="zh-CN" altLang="en-US" sz="1600" dirty="0" smtClean="0">
                <a:latin typeface="+mn-ea"/>
                <a:ea typeface="+mn-ea"/>
              </a:rPr>
              <a:t>、省工商行政管理局颁发的</a:t>
            </a:r>
            <a:r>
              <a:rPr lang="en-US" sz="1600" dirty="0" smtClean="0">
                <a:latin typeface="+mn-ea"/>
                <a:ea typeface="+mn-ea"/>
              </a:rPr>
              <a:t>&lt;&lt;</a:t>
            </a:r>
            <a:r>
              <a:rPr lang="zh-CN" altLang="en-US" sz="1600" dirty="0" smtClean="0">
                <a:latin typeface="+mn-ea"/>
                <a:ea typeface="+mn-ea"/>
              </a:rPr>
              <a:t>企业法人营业执照</a:t>
            </a:r>
            <a:r>
              <a:rPr lang="en-US" sz="1600" dirty="0" smtClean="0">
                <a:latin typeface="+mn-ea"/>
                <a:ea typeface="+mn-ea"/>
              </a:rPr>
              <a:t>&gt;&gt;</a:t>
            </a:r>
            <a:endParaRPr lang="zh-CN" altLang="en-US" sz="1600" dirty="0" smtClean="0">
              <a:latin typeface="+mn-ea"/>
              <a:ea typeface="+mn-ea"/>
            </a:endParaRPr>
          </a:p>
          <a:p>
            <a:r>
              <a:rPr lang="en-US" sz="1600" dirty="0" smtClean="0">
                <a:latin typeface="+mn-ea"/>
                <a:ea typeface="+mn-ea"/>
              </a:rPr>
              <a:t>2</a:t>
            </a:r>
            <a:r>
              <a:rPr lang="zh-CN" altLang="en-US" sz="1600" dirty="0" smtClean="0">
                <a:latin typeface="+mn-ea"/>
                <a:ea typeface="+mn-ea"/>
              </a:rPr>
              <a:t>、省人事厅颁发的</a:t>
            </a:r>
            <a:r>
              <a:rPr lang="en-US" sz="1600" dirty="0" smtClean="0">
                <a:latin typeface="+mn-ea"/>
                <a:ea typeface="+mn-ea"/>
              </a:rPr>
              <a:t>&lt;&lt;</a:t>
            </a:r>
            <a:r>
              <a:rPr lang="zh-CN" altLang="en-US" sz="1600" dirty="0" smtClean="0">
                <a:latin typeface="+mn-ea"/>
                <a:ea typeface="+mn-ea"/>
              </a:rPr>
              <a:t>河北省人才中介服务许可证</a:t>
            </a:r>
            <a:r>
              <a:rPr lang="en-US" sz="1600" dirty="0" smtClean="0">
                <a:latin typeface="+mn-ea"/>
                <a:ea typeface="+mn-ea"/>
              </a:rPr>
              <a:t>&gt;&gt;</a:t>
            </a:r>
            <a:endParaRPr lang="zh-CN" altLang="en-US" sz="1600" dirty="0" smtClean="0">
              <a:latin typeface="+mn-ea"/>
              <a:ea typeface="+mn-ea"/>
            </a:endParaRPr>
          </a:p>
          <a:p>
            <a:r>
              <a:rPr lang="en-US" sz="1600" dirty="0" smtClean="0">
                <a:latin typeface="+mn-ea"/>
                <a:ea typeface="+mn-ea"/>
              </a:rPr>
              <a:t>3</a:t>
            </a:r>
            <a:r>
              <a:rPr lang="zh-CN" altLang="en-US" sz="1600" dirty="0" smtClean="0">
                <a:latin typeface="+mn-ea"/>
                <a:ea typeface="+mn-ea"/>
              </a:rPr>
              <a:t>、省劳动和社会保障厅颁发的</a:t>
            </a:r>
            <a:r>
              <a:rPr lang="en-US" altLang="zh-CN" sz="1600" dirty="0" smtClean="0">
                <a:latin typeface="+mn-ea"/>
                <a:ea typeface="+mn-ea"/>
              </a:rPr>
              <a:t>《</a:t>
            </a:r>
            <a:r>
              <a:rPr lang="zh-CN" altLang="en-US" sz="1600" dirty="0" smtClean="0">
                <a:latin typeface="+mn-ea"/>
                <a:ea typeface="+mn-ea"/>
              </a:rPr>
              <a:t>河北省职工档案委托保管协议书</a:t>
            </a:r>
            <a:r>
              <a:rPr lang="en-US" altLang="zh-CN" sz="1600" dirty="0" smtClean="0">
                <a:latin typeface="+mn-ea"/>
                <a:ea typeface="+mn-ea"/>
              </a:rPr>
              <a:t>》</a:t>
            </a:r>
            <a:r>
              <a:rPr lang="zh-CN" altLang="en-US" sz="1600" dirty="0" smtClean="0">
                <a:latin typeface="+mn-ea"/>
                <a:ea typeface="+mn-ea"/>
              </a:rPr>
              <a:t>、</a:t>
            </a:r>
            <a:r>
              <a:rPr lang="en-US" altLang="zh-CN" sz="1600" dirty="0" smtClean="0">
                <a:latin typeface="+mn-ea"/>
                <a:ea typeface="+mn-ea"/>
              </a:rPr>
              <a:t>《</a:t>
            </a:r>
            <a:r>
              <a:rPr lang="zh-CN" altLang="en-US" sz="1600" dirty="0" smtClean="0">
                <a:latin typeface="+mn-ea"/>
                <a:ea typeface="+mn-ea"/>
              </a:rPr>
              <a:t>职业中介许可证</a:t>
            </a:r>
            <a:r>
              <a:rPr lang="en-US" altLang="zh-CN" sz="1600" dirty="0" smtClean="0">
                <a:latin typeface="+mn-ea"/>
                <a:ea typeface="+mn-ea"/>
              </a:rPr>
              <a:t>》</a:t>
            </a:r>
          </a:p>
          <a:p>
            <a:r>
              <a:rPr lang="en-US" sz="1600" dirty="0" smtClean="0">
                <a:latin typeface="+mn-ea"/>
                <a:ea typeface="+mn-ea"/>
              </a:rPr>
              <a:t>4</a:t>
            </a:r>
            <a:r>
              <a:rPr lang="zh-CN" altLang="en-US" sz="1600" dirty="0" smtClean="0">
                <a:latin typeface="+mn-ea"/>
                <a:ea typeface="+mn-ea"/>
              </a:rPr>
              <a:t>、石家庄市劳动和社会保障局颁发的</a:t>
            </a:r>
            <a:r>
              <a:rPr lang="en-US" sz="1600" dirty="0" smtClean="0">
                <a:latin typeface="+mn-ea"/>
                <a:ea typeface="+mn-ea"/>
              </a:rPr>
              <a:t>&lt;&lt;</a:t>
            </a:r>
            <a:r>
              <a:rPr lang="zh-CN" altLang="en-US" sz="1600" dirty="0" smtClean="0">
                <a:latin typeface="+mn-ea"/>
                <a:ea typeface="+mn-ea"/>
              </a:rPr>
              <a:t>石家庄职工档案委托保管协议书</a:t>
            </a:r>
            <a:r>
              <a:rPr lang="en-US" sz="1600" dirty="0" smtClean="0">
                <a:latin typeface="+mn-ea"/>
                <a:ea typeface="+mn-ea"/>
              </a:rPr>
              <a:t>&gt;&gt;</a:t>
            </a:r>
            <a:endParaRPr lang="zh-CN" altLang="en-US" sz="1600" dirty="0" smtClean="0">
              <a:latin typeface="+mn-ea"/>
              <a:ea typeface="+mn-ea"/>
            </a:endParaRPr>
          </a:p>
          <a:p>
            <a:r>
              <a:rPr lang="en-US" sz="1600" b="1" dirty="0" smtClean="0">
                <a:latin typeface="+mn-ea"/>
                <a:ea typeface="+mn-ea"/>
              </a:rPr>
              <a:t> </a:t>
            </a:r>
            <a:endParaRPr lang="zh-CN" altLang="en-US" sz="1600" dirty="0" smtClean="0">
              <a:latin typeface="+mn-ea"/>
              <a:ea typeface="+mn-ea"/>
            </a:endParaRPr>
          </a:p>
          <a:p>
            <a:r>
              <a:rPr lang="zh-CN" altLang="en-US" sz="1600" b="1" dirty="0" smtClean="0">
                <a:latin typeface="+mn-ea"/>
                <a:ea typeface="+mn-ea"/>
              </a:rPr>
              <a:t>搜才所取得的部分荣誉</a:t>
            </a:r>
            <a:endParaRPr lang="zh-CN" altLang="en-US" sz="1600" dirty="0" smtClean="0">
              <a:latin typeface="+mn-ea"/>
              <a:ea typeface="+mn-ea"/>
            </a:endParaRPr>
          </a:p>
          <a:p>
            <a:pPr lvl="0"/>
            <a:r>
              <a:rPr lang="en-US" altLang="zh-CN" sz="1600" dirty="0" smtClean="0">
                <a:latin typeface="+mn-ea"/>
                <a:ea typeface="+mn-ea"/>
              </a:rPr>
              <a:t>1</a:t>
            </a:r>
            <a:r>
              <a:rPr lang="zh-CN" altLang="en-US" sz="1600" dirty="0" smtClean="0">
                <a:latin typeface="+mn-ea"/>
                <a:ea typeface="+mn-ea"/>
              </a:rPr>
              <a:t>、中国人力资源外包联盟理事</a:t>
            </a:r>
          </a:p>
          <a:p>
            <a:pPr lvl="0"/>
            <a:r>
              <a:rPr lang="en-US" altLang="zh-CN" sz="1600" dirty="0" smtClean="0">
                <a:latin typeface="+mn-ea"/>
                <a:ea typeface="+mn-ea"/>
              </a:rPr>
              <a:t>2</a:t>
            </a:r>
            <a:r>
              <a:rPr lang="zh-CN" altLang="en-US" sz="1600" dirty="0" smtClean="0">
                <a:latin typeface="+mn-ea"/>
                <a:ea typeface="+mn-ea"/>
              </a:rPr>
              <a:t>、石家庄市唯一取得全国“跨地区人力资源外包联盟</a:t>
            </a:r>
            <a:r>
              <a:rPr lang="en-US" sz="1600" dirty="0" smtClean="0">
                <a:latin typeface="+mn-ea"/>
                <a:ea typeface="+mn-ea"/>
              </a:rPr>
              <a:t>”</a:t>
            </a:r>
            <a:r>
              <a:rPr lang="zh-CN" altLang="en-US" sz="1600" dirty="0" smtClean="0">
                <a:latin typeface="+mn-ea"/>
                <a:ea typeface="+mn-ea"/>
              </a:rPr>
              <a:t>会员资质单位</a:t>
            </a:r>
          </a:p>
          <a:p>
            <a:r>
              <a:rPr lang="en-US" sz="1600" dirty="0" smtClean="0">
                <a:latin typeface="+mn-ea"/>
                <a:ea typeface="+mn-ea"/>
              </a:rPr>
              <a:t>3</a:t>
            </a:r>
            <a:r>
              <a:rPr lang="zh-CN" altLang="en-US" sz="1600" dirty="0" smtClean="0">
                <a:latin typeface="+mn-ea"/>
                <a:ea typeface="+mn-ea"/>
              </a:rPr>
              <a:t>、石家庄市社保局评为“养老工伤保险参保企业先进单位”</a:t>
            </a:r>
          </a:p>
          <a:p>
            <a:r>
              <a:rPr lang="en-US" sz="1600" dirty="0" smtClean="0">
                <a:latin typeface="+mn-ea"/>
                <a:ea typeface="+mn-ea"/>
              </a:rPr>
              <a:t>4</a:t>
            </a:r>
            <a:r>
              <a:rPr lang="zh-CN" altLang="en-US" sz="1600" dirty="0" smtClean="0">
                <a:latin typeface="+mn-ea"/>
                <a:ea typeface="+mn-ea"/>
              </a:rPr>
              <a:t>、省人才中心办事处评为“先进党支部”</a:t>
            </a:r>
          </a:p>
          <a:p>
            <a:r>
              <a:rPr lang="en-US" sz="1600" dirty="0" smtClean="0">
                <a:latin typeface="+mn-ea"/>
                <a:ea typeface="+mn-ea"/>
              </a:rPr>
              <a:t>5</a:t>
            </a:r>
            <a:r>
              <a:rPr lang="zh-CN" altLang="en-US" sz="1600" dirty="0" smtClean="0">
                <a:latin typeface="+mn-ea"/>
                <a:ea typeface="+mn-ea"/>
              </a:rPr>
              <a:t>、石家庄市劳动和社 会保障局评为</a:t>
            </a:r>
            <a:r>
              <a:rPr lang="en-US" sz="1600" dirty="0" smtClean="0">
                <a:latin typeface="+mn-ea"/>
                <a:ea typeface="+mn-ea"/>
              </a:rPr>
              <a:t>”</a:t>
            </a:r>
            <a:r>
              <a:rPr lang="zh-CN" altLang="en-US" sz="1600" dirty="0" smtClean="0">
                <a:latin typeface="+mn-ea"/>
                <a:ea typeface="+mn-ea"/>
              </a:rPr>
              <a:t>石家庄市企业养老保险诚信单位</a:t>
            </a:r>
            <a:r>
              <a:rPr lang="en-US" sz="1600" dirty="0" smtClean="0">
                <a:latin typeface="+mn-ea"/>
                <a:ea typeface="+mn-ea"/>
              </a:rPr>
              <a:t>”</a:t>
            </a:r>
            <a:endParaRPr lang="zh-CN" altLang="en-US" sz="1600" dirty="0" smtClean="0">
              <a:latin typeface="+mn-ea"/>
              <a:ea typeface="+mn-ea"/>
            </a:endParaRPr>
          </a:p>
          <a:p>
            <a:r>
              <a:rPr lang="en-US" sz="1600" dirty="0" smtClean="0">
                <a:latin typeface="+mn-ea"/>
                <a:ea typeface="+mn-ea"/>
              </a:rPr>
              <a:t>6</a:t>
            </a:r>
            <a:r>
              <a:rPr lang="zh-CN" altLang="en-US" sz="1600" dirty="0" smtClean="0">
                <a:latin typeface="+mn-ea"/>
                <a:ea typeface="+mn-ea"/>
              </a:rPr>
              <a:t>、市委办公厅评为“劳动关系和谐单位”</a:t>
            </a:r>
          </a:p>
        </p:txBody>
      </p:sp>
      <p:sp>
        <p:nvSpPr>
          <p:cNvPr id="3" name="TextBox 2"/>
          <p:cNvSpPr txBox="1"/>
          <p:nvPr/>
        </p:nvSpPr>
        <p:spPr>
          <a:xfrm>
            <a:off x="8001024" y="6286520"/>
            <a:ext cx="1071570" cy="276999"/>
          </a:xfrm>
          <a:prstGeom prst="rect">
            <a:avLst/>
          </a:prstGeom>
          <a:noFill/>
        </p:spPr>
        <p:txBody>
          <a:bodyPr wrap="square" rtlCol="0">
            <a:spAutoFit/>
          </a:bodyPr>
          <a:lstStyle/>
          <a:p>
            <a:r>
              <a:rPr lang="en-US" altLang="zh-CN" sz="1200" dirty="0" smtClean="0"/>
              <a:t>Page7</a:t>
            </a:r>
            <a:endParaRPr lang="zh-CN" altLang="en-US" sz="12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57224" y="1128016"/>
            <a:ext cx="7572428" cy="4801314"/>
          </a:xfrm>
          <a:prstGeom prst="rect">
            <a:avLst/>
          </a:prstGeom>
        </p:spPr>
        <p:txBody>
          <a:bodyPr wrap="square">
            <a:spAutoFit/>
          </a:bodyPr>
          <a:lstStyle/>
          <a:p>
            <a:r>
              <a:rPr lang="zh-CN" altLang="en-US" sz="1600" b="1" dirty="0" smtClean="0"/>
              <a:t>搜才人事代理业务广泛的行业覆盖</a:t>
            </a:r>
            <a:endParaRPr lang="zh-CN" altLang="en-US" sz="1600" dirty="0" smtClean="0"/>
          </a:p>
          <a:p>
            <a:r>
              <a:rPr lang="zh-CN" altLang="en-US" sz="1600" dirty="0" smtClean="0"/>
              <a:t>搜才服务的客户涉及政府机关、事业单位、知名企业以及各种职能系统和多种专业性行业</a:t>
            </a:r>
          </a:p>
          <a:p>
            <a:r>
              <a:rPr lang="zh-CN" altLang="en-US" sz="1600" dirty="0" smtClean="0"/>
              <a:t>政府机关：省发改委、省纪检委、 省国资委、公安消防系统等；</a:t>
            </a:r>
          </a:p>
          <a:p>
            <a:r>
              <a:rPr lang="zh-CN" altLang="en-US" sz="1600" dirty="0" smtClean="0"/>
              <a:t>事业单位：新闻出版系统、体育系统、教育系统、卫生系统、气象系统等；</a:t>
            </a:r>
          </a:p>
          <a:p>
            <a:r>
              <a:rPr lang="zh-CN" altLang="en-US" sz="1600" dirty="0" smtClean="0"/>
              <a:t>知名企业：电力行业、制药行业、烟草行业、通信行业、金融行业、保险行业、能源行业、房地产行业、机械制造行业等；</a:t>
            </a:r>
          </a:p>
          <a:p>
            <a:r>
              <a:rPr lang="zh-CN" altLang="en-US" sz="1600" dirty="0" smtClean="0"/>
              <a:t>外资企业：食品行业、日化行业、餐饮行业、保健品行业等。</a:t>
            </a:r>
          </a:p>
          <a:p>
            <a:r>
              <a:rPr lang="en-US" sz="1600" b="1" dirty="0" smtClean="0"/>
              <a:t> </a:t>
            </a:r>
            <a:r>
              <a:rPr lang="en-US" sz="1600" dirty="0" smtClean="0"/>
              <a:t> </a:t>
            </a:r>
            <a:endParaRPr lang="zh-CN" altLang="en-US" sz="1600" dirty="0" smtClean="0"/>
          </a:p>
          <a:p>
            <a:r>
              <a:rPr lang="zh-CN" altLang="en-US" sz="1600" b="1" dirty="0" smtClean="0"/>
              <a:t>搜才人力资源外包合作客户</a:t>
            </a:r>
            <a:endParaRPr lang="zh-CN" altLang="en-US" sz="1600" dirty="0" smtClean="0"/>
          </a:p>
          <a:p>
            <a:r>
              <a:rPr lang="zh-CN" altLang="en-US" sz="1600" dirty="0" smtClean="0"/>
              <a:t>万达集团、卓达集团、燕港集团、恒大地产</a:t>
            </a:r>
          </a:p>
          <a:p>
            <a:r>
              <a:rPr lang="zh-CN" altLang="en-US" sz="1600" dirty="0" smtClean="0"/>
              <a:t>省体育局、石家庄日报社、省市气象局、公安消防支队、中国烟草</a:t>
            </a:r>
          </a:p>
          <a:p>
            <a:r>
              <a:rPr lang="zh-CN" altLang="en-US" sz="1600" dirty="0" smtClean="0"/>
              <a:t>市第一医院、省中医院、省儿童医院、华药集团</a:t>
            </a:r>
          </a:p>
          <a:p>
            <a:r>
              <a:rPr lang="zh-CN" altLang="en-US" sz="1600" dirty="0" smtClean="0"/>
              <a:t>冀中能源、东方热电、省电力监理、省电建一、二公司、省电力勘测、石钢</a:t>
            </a:r>
          </a:p>
          <a:p>
            <a:r>
              <a:rPr lang="zh-CN" altLang="en-US" sz="1600" dirty="0" smtClean="0"/>
              <a:t>中国网通、中国移动、中国邮政</a:t>
            </a:r>
          </a:p>
          <a:p>
            <a:r>
              <a:rPr lang="zh-CN" altLang="en-US" sz="1600" dirty="0" smtClean="0"/>
              <a:t>工商银行、河北银行、平安保险、阳光保险、安邦保险、百年人寿</a:t>
            </a:r>
          </a:p>
          <a:p>
            <a:r>
              <a:rPr lang="zh-CN" altLang="en-US" sz="1600" dirty="0" smtClean="0"/>
              <a:t>安利、雀巢、红牛、今麦郎、</a:t>
            </a:r>
            <a:r>
              <a:rPr lang="en-US" sz="1600" dirty="0" smtClean="0"/>
              <a:t>TCL</a:t>
            </a:r>
            <a:r>
              <a:rPr lang="zh-CN" altLang="en-US" sz="1600" dirty="0" smtClean="0"/>
              <a:t>、美的、荣事达、西门子</a:t>
            </a:r>
          </a:p>
          <a:p>
            <a:r>
              <a:rPr lang="zh-CN" altLang="en-US" sz="1600" dirty="0" smtClean="0"/>
              <a:t>国美电器、如家酒店、麦当劳</a:t>
            </a:r>
          </a:p>
          <a:p>
            <a:endParaRPr lang="zh-CN" altLang="en-US" dirty="0"/>
          </a:p>
        </p:txBody>
      </p:sp>
      <p:sp>
        <p:nvSpPr>
          <p:cNvPr id="3" name="TextBox 2"/>
          <p:cNvSpPr txBox="1"/>
          <p:nvPr/>
        </p:nvSpPr>
        <p:spPr>
          <a:xfrm>
            <a:off x="8001024" y="6286520"/>
            <a:ext cx="1071570" cy="276999"/>
          </a:xfrm>
          <a:prstGeom prst="rect">
            <a:avLst/>
          </a:prstGeom>
          <a:noFill/>
        </p:spPr>
        <p:txBody>
          <a:bodyPr wrap="square" rtlCol="0">
            <a:spAutoFit/>
          </a:bodyPr>
          <a:lstStyle/>
          <a:p>
            <a:r>
              <a:rPr lang="en-US" altLang="zh-CN" sz="1200" dirty="0" smtClean="0"/>
              <a:t>Page8</a:t>
            </a:r>
            <a:endParaRPr lang="zh-CN" altLang="en-US" sz="12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55"/>
          <p:cNvSpPr txBox="1"/>
          <p:nvPr/>
        </p:nvSpPr>
        <p:spPr>
          <a:xfrm>
            <a:off x="4071934" y="895633"/>
            <a:ext cx="1571636" cy="461665"/>
          </a:xfrm>
          <a:prstGeom prst="rect">
            <a:avLst/>
          </a:prstGeom>
          <a:noFill/>
        </p:spPr>
        <p:txBody>
          <a:bodyPr wrap="square" rtlCol="0">
            <a:spAutoFit/>
          </a:bodyPr>
          <a:lstStyle/>
          <a:p>
            <a:r>
              <a:rPr lang="zh-CN" altLang="en-US" sz="2400" b="1" dirty="0" smtClean="0">
                <a:latin typeface="+mn-ea"/>
                <a:ea typeface="+mn-ea"/>
              </a:rPr>
              <a:t>目</a:t>
            </a:r>
            <a:r>
              <a:rPr lang="en-US" altLang="zh-CN" sz="2400" b="1" dirty="0" smtClean="0">
                <a:latin typeface="+mn-ea"/>
                <a:ea typeface="+mn-ea"/>
              </a:rPr>
              <a:t>    </a:t>
            </a:r>
            <a:r>
              <a:rPr lang="zh-CN" altLang="en-US" sz="2400" b="1" dirty="0" smtClean="0">
                <a:latin typeface="+mn-ea"/>
                <a:ea typeface="+mn-ea"/>
              </a:rPr>
              <a:t>录</a:t>
            </a:r>
            <a:endParaRPr lang="zh-CN" altLang="en-US" sz="2400" b="1" dirty="0">
              <a:latin typeface="+mn-ea"/>
              <a:ea typeface="+mn-ea"/>
            </a:endParaRPr>
          </a:p>
        </p:txBody>
      </p:sp>
      <p:grpSp>
        <p:nvGrpSpPr>
          <p:cNvPr id="2" name="组合 179"/>
          <p:cNvGrpSpPr/>
          <p:nvPr/>
        </p:nvGrpSpPr>
        <p:grpSpPr>
          <a:xfrm>
            <a:off x="1500166" y="1962144"/>
            <a:ext cx="6357982" cy="4110062"/>
            <a:chOff x="1928794" y="1357298"/>
            <a:chExt cx="6357982" cy="4110062"/>
          </a:xfrm>
        </p:grpSpPr>
        <p:grpSp>
          <p:nvGrpSpPr>
            <p:cNvPr id="3" name="组合 150"/>
            <p:cNvGrpSpPr/>
            <p:nvPr/>
          </p:nvGrpSpPr>
          <p:grpSpPr>
            <a:xfrm>
              <a:off x="1933575" y="2033582"/>
              <a:ext cx="6353201" cy="609600"/>
              <a:chOff x="2005013" y="2028809"/>
              <a:chExt cx="6353201" cy="609600"/>
            </a:xfrm>
          </p:grpSpPr>
          <p:grpSp>
            <p:nvGrpSpPr>
              <p:cNvPr id="4" name="Group 12"/>
              <p:cNvGrpSpPr>
                <a:grpSpLocks/>
              </p:cNvGrpSpPr>
              <p:nvPr/>
            </p:nvGrpSpPr>
            <p:grpSpPr bwMode="auto">
              <a:xfrm>
                <a:off x="2005013" y="2028809"/>
                <a:ext cx="609600" cy="609600"/>
                <a:chOff x="816" y="1872"/>
                <a:chExt cx="384" cy="384"/>
              </a:xfrm>
            </p:grpSpPr>
            <p:sp>
              <p:nvSpPr>
                <p:cNvPr id="65549" name="Oval 1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50" name="Oval 1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51" name="Oval 1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52" name="Oval 1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92" name="Oval 1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93" name="Oval 1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94" name="Oval 1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95" name="Oval 2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96" name="Oval 2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5" name="Text Box 26"/>
              <p:cNvSpPr txBox="1">
                <a:spLocks noChangeArrowheads="1"/>
              </p:cNvSpPr>
              <p:nvPr/>
            </p:nvSpPr>
            <p:spPr bwMode="auto">
              <a:xfrm>
                <a:off x="2743200" y="2133519"/>
                <a:ext cx="5615014" cy="400110"/>
              </a:xfrm>
              <a:prstGeom prst="rect">
                <a:avLst/>
              </a:prstGeom>
              <a:solidFill>
                <a:schemeClr val="tx1">
                  <a:lumMod val="65000"/>
                  <a:lumOff val="35000"/>
                </a:schemeClr>
              </a:solid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搜才人事代理产品应用背景                       </a:t>
                </a:r>
                <a:r>
                  <a:rPr lang="en-US" altLang="zh-CN" b="1" dirty="0" smtClean="0">
                    <a:solidFill>
                      <a:schemeClr val="tx2"/>
                    </a:solidFill>
                  </a:rPr>
                  <a:t>P9-10</a:t>
                </a:r>
              </a:p>
            </p:txBody>
          </p:sp>
          <p:sp>
            <p:nvSpPr>
              <p:cNvPr id="10246" name="Text Box 42"/>
              <p:cNvSpPr txBox="1">
                <a:spLocks noChangeArrowheads="1"/>
              </p:cNvSpPr>
              <p:nvPr/>
            </p:nvSpPr>
            <p:spPr bwMode="gray">
              <a:xfrm>
                <a:off x="2133600" y="2112946"/>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3</a:t>
                </a:r>
                <a:endParaRPr lang="en-US" altLang="zh-CN" sz="2400" b="1" dirty="0">
                  <a:solidFill>
                    <a:srgbClr val="000000"/>
                  </a:solidFill>
                </a:endParaRPr>
              </a:p>
            </p:txBody>
          </p:sp>
          <p:cxnSp>
            <p:nvCxnSpPr>
              <p:cNvPr id="121" name="直接连接符 120"/>
              <p:cNvCxnSpPr/>
              <p:nvPr/>
            </p:nvCxnSpPr>
            <p:spPr>
              <a:xfrm>
                <a:off x="6000760" y="2319315"/>
                <a:ext cx="1357322"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矩形 139"/>
              <p:cNvSpPr/>
              <p:nvPr/>
            </p:nvSpPr>
            <p:spPr>
              <a:xfrm>
                <a:off x="7415119" y="2105001"/>
                <a:ext cx="184731" cy="369332"/>
              </a:xfrm>
              <a:prstGeom prst="rect">
                <a:avLst/>
              </a:prstGeom>
            </p:spPr>
            <p:txBody>
              <a:bodyPr wrap="none">
                <a:spAutoFit/>
              </a:bodyPr>
              <a:lstStyle/>
              <a:p>
                <a:pPr eaLnBrk="0" hangingPunct="0"/>
                <a:endParaRPr lang="en-US" altLang="zh-CN" b="1" dirty="0">
                  <a:solidFill>
                    <a:schemeClr val="tx2"/>
                  </a:solidFill>
                </a:endParaRPr>
              </a:p>
            </p:txBody>
          </p:sp>
        </p:grpSp>
        <p:grpSp>
          <p:nvGrpSpPr>
            <p:cNvPr id="5" name="组合 151"/>
            <p:cNvGrpSpPr/>
            <p:nvPr/>
          </p:nvGrpSpPr>
          <p:grpSpPr>
            <a:xfrm>
              <a:off x="1928794" y="2747962"/>
              <a:ext cx="6344988" cy="609600"/>
              <a:chOff x="2000232" y="2857496"/>
              <a:chExt cx="6344988" cy="609600"/>
            </a:xfrm>
          </p:grpSpPr>
          <p:sp>
            <p:nvSpPr>
              <p:cNvPr id="10252" name="Text Box 28"/>
              <p:cNvSpPr txBox="1">
                <a:spLocks noChangeArrowheads="1"/>
              </p:cNvSpPr>
              <p:nvPr/>
            </p:nvSpPr>
            <p:spPr bwMode="auto">
              <a:xfrm>
                <a:off x="2743200" y="2949559"/>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搜才人事代理产品服务内容</a:t>
                </a:r>
              </a:p>
            </p:txBody>
          </p:sp>
          <p:grpSp>
            <p:nvGrpSpPr>
              <p:cNvPr id="6" name="组合 69"/>
              <p:cNvGrpSpPr/>
              <p:nvPr/>
            </p:nvGrpSpPr>
            <p:grpSpPr>
              <a:xfrm>
                <a:off x="2000232" y="2857496"/>
                <a:ext cx="609600" cy="609600"/>
                <a:chOff x="2022475" y="2911459"/>
                <a:chExt cx="609600" cy="609600"/>
              </a:xfrm>
            </p:grpSpPr>
            <p:grpSp>
              <p:nvGrpSpPr>
                <p:cNvPr id="7" name="Group 57"/>
                <p:cNvGrpSpPr>
                  <a:grpSpLocks/>
                </p:cNvGrpSpPr>
                <p:nvPr/>
              </p:nvGrpSpPr>
              <p:grpSpPr bwMode="auto">
                <a:xfrm>
                  <a:off x="2022475" y="2911459"/>
                  <a:ext cx="609600" cy="609600"/>
                  <a:chOff x="1274" y="2437"/>
                  <a:chExt cx="384" cy="384"/>
                </a:xfrm>
              </p:grpSpPr>
              <p:sp>
                <p:nvSpPr>
                  <p:cNvPr id="10269"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70"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84"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85"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86"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74"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75"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76"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77"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78"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5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4</a:t>
                  </a:r>
                  <a:endParaRPr lang="en-US" altLang="zh-CN" sz="2400" b="1" dirty="0">
                    <a:solidFill>
                      <a:srgbClr val="000000"/>
                    </a:solidFill>
                  </a:endParaRPr>
                </a:p>
              </p:txBody>
            </p:sp>
          </p:grpSp>
          <p:cxnSp>
            <p:nvCxnSpPr>
              <p:cNvPr id="125" name="直接连接符 124"/>
              <p:cNvCxnSpPr/>
              <p:nvPr/>
            </p:nvCxnSpPr>
            <p:spPr>
              <a:xfrm>
                <a:off x="5929322" y="3148002"/>
                <a:ext cx="164307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1" name="矩形 140"/>
              <p:cNvSpPr/>
              <p:nvPr/>
            </p:nvSpPr>
            <p:spPr>
              <a:xfrm>
                <a:off x="7429520" y="2933688"/>
                <a:ext cx="915700" cy="369332"/>
              </a:xfrm>
              <a:prstGeom prst="rect">
                <a:avLst/>
              </a:prstGeom>
            </p:spPr>
            <p:txBody>
              <a:bodyPr wrap="none">
                <a:spAutoFit/>
              </a:bodyPr>
              <a:lstStyle/>
              <a:p>
                <a:pPr eaLnBrk="0" hangingPunct="0"/>
                <a:r>
                  <a:rPr lang="en-US" altLang="zh-CN" b="1" dirty="0" smtClean="0">
                    <a:solidFill>
                      <a:schemeClr val="tx2"/>
                    </a:solidFill>
                  </a:rPr>
                  <a:t>P11-12</a:t>
                </a:r>
                <a:endParaRPr lang="en-US" altLang="zh-CN" b="1" dirty="0">
                  <a:solidFill>
                    <a:schemeClr val="tx2"/>
                  </a:solidFill>
                </a:endParaRPr>
              </a:p>
            </p:txBody>
          </p:sp>
        </p:grpSp>
        <p:grpSp>
          <p:nvGrpSpPr>
            <p:cNvPr id="8" name="组合 153"/>
            <p:cNvGrpSpPr/>
            <p:nvPr/>
          </p:nvGrpSpPr>
          <p:grpSpPr>
            <a:xfrm>
              <a:off x="1928797" y="4143380"/>
              <a:ext cx="6357744" cy="609600"/>
              <a:chOff x="2000235" y="4786322"/>
              <a:chExt cx="6357744" cy="609600"/>
            </a:xfrm>
          </p:grpSpPr>
          <p:grpSp>
            <p:nvGrpSpPr>
              <p:cNvPr id="9" name="组合 70"/>
              <p:cNvGrpSpPr/>
              <p:nvPr/>
            </p:nvGrpSpPr>
            <p:grpSpPr>
              <a:xfrm>
                <a:off x="2000235" y="4786322"/>
                <a:ext cx="609601" cy="609600"/>
                <a:chOff x="2022478" y="2911459"/>
                <a:chExt cx="609601" cy="609600"/>
              </a:xfrm>
            </p:grpSpPr>
            <p:grpSp>
              <p:nvGrpSpPr>
                <p:cNvPr id="10" name="Group 57"/>
                <p:cNvGrpSpPr>
                  <a:grpSpLocks/>
                </p:cNvGrpSpPr>
                <p:nvPr/>
              </p:nvGrpSpPr>
              <p:grpSpPr bwMode="auto">
                <a:xfrm>
                  <a:off x="2022478" y="2911459"/>
                  <a:ext cx="609601" cy="609600"/>
                  <a:chOff x="1274" y="2437"/>
                  <a:chExt cx="384" cy="384"/>
                </a:xfrm>
              </p:grpSpPr>
              <p:sp>
                <p:nvSpPr>
                  <p:cNvPr id="75" name="Text Box 46"/>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76" name="Oval 47"/>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77" name="Oval 48"/>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78" name="Oval 49"/>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79" name="Oval 50"/>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80" name="Oval 51"/>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81" name="Oval 52"/>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82" name="Oval 53"/>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83" name="Oval 54"/>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84" name="Oval 55"/>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74" name="Text Box 56"/>
                <p:cNvSpPr txBox="1">
                  <a:spLocks noChangeArrowheads="1"/>
                </p:cNvSpPr>
                <p:nvPr/>
              </p:nvSpPr>
              <p:spPr bwMode="gray">
                <a:xfrm>
                  <a:off x="2147888" y="3005121"/>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6</a:t>
                  </a:r>
                  <a:endParaRPr lang="en-US" altLang="zh-CN" sz="2400" b="1" dirty="0">
                    <a:solidFill>
                      <a:srgbClr val="000000"/>
                    </a:solidFill>
                  </a:endParaRPr>
                </a:p>
              </p:txBody>
            </p:sp>
          </p:grpSp>
          <p:sp>
            <p:nvSpPr>
              <p:cNvPr id="85" name="矩形 84"/>
              <p:cNvSpPr/>
              <p:nvPr/>
            </p:nvSpPr>
            <p:spPr>
              <a:xfrm>
                <a:off x="2714612" y="4929198"/>
                <a:ext cx="4572085"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搜才人事代理产品客户获取的服务价值</a:t>
                </a:r>
                <a:endParaRPr lang="en-US" altLang="ko-KR" sz="2000" b="1" dirty="0" smtClean="0">
                  <a:solidFill>
                    <a:schemeClr val="tx2"/>
                  </a:solidFill>
                </a:endParaRPr>
              </a:p>
            </p:txBody>
          </p:sp>
          <p:cxnSp>
            <p:nvCxnSpPr>
              <p:cNvPr id="123" name="直接连接符 122"/>
              <p:cNvCxnSpPr/>
              <p:nvPr/>
            </p:nvCxnSpPr>
            <p:spPr>
              <a:xfrm>
                <a:off x="7143768" y="5141924"/>
                <a:ext cx="35719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7429520" y="4929198"/>
                <a:ext cx="928459" cy="369332"/>
              </a:xfrm>
              <a:prstGeom prst="rect">
                <a:avLst/>
              </a:prstGeom>
            </p:spPr>
            <p:txBody>
              <a:bodyPr wrap="none">
                <a:spAutoFit/>
              </a:bodyPr>
              <a:lstStyle/>
              <a:p>
                <a:pPr eaLnBrk="0" hangingPunct="0"/>
                <a:r>
                  <a:rPr lang="en-US" altLang="zh-CN" b="1" dirty="0" smtClean="0">
                    <a:solidFill>
                      <a:schemeClr val="tx2"/>
                    </a:solidFill>
                  </a:rPr>
                  <a:t>P16-17</a:t>
                </a:r>
                <a:endParaRPr lang="en-US" altLang="zh-CN" b="1" dirty="0">
                  <a:solidFill>
                    <a:schemeClr val="tx2"/>
                  </a:solidFill>
                </a:endParaRPr>
              </a:p>
            </p:txBody>
          </p:sp>
        </p:grpSp>
        <p:grpSp>
          <p:nvGrpSpPr>
            <p:cNvPr id="11" name="组合 157"/>
            <p:cNvGrpSpPr/>
            <p:nvPr/>
          </p:nvGrpSpPr>
          <p:grpSpPr>
            <a:xfrm>
              <a:off x="1931987" y="1357298"/>
              <a:ext cx="6211913" cy="609600"/>
              <a:chOff x="2003425" y="1214422"/>
              <a:chExt cx="6211913" cy="609600"/>
            </a:xfrm>
          </p:grpSpPr>
          <p:grpSp>
            <p:nvGrpSpPr>
              <p:cNvPr id="12" name="组合 156"/>
              <p:cNvGrpSpPr/>
              <p:nvPr/>
            </p:nvGrpSpPr>
            <p:grpSpPr>
              <a:xfrm>
                <a:off x="2003425" y="1214422"/>
                <a:ext cx="6211913" cy="609600"/>
                <a:chOff x="2003425" y="1176321"/>
                <a:chExt cx="6211913" cy="609600"/>
              </a:xfrm>
            </p:grpSpPr>
            <p:sp>
              <p:nvSpPr>
                <p:cNvPr id="10256" name="Text Box 24"/>
                <p:cNvSpPr txBox="1">
                  <a:spLocks noChangeArrowheads="1"/>
                </p:cNvSpPr>
                <p:nvPr/>
              </p:nvSpPr>
              <p:spPr bwMode="auto">
                <a:xfrm>
                  <a:off x="2743200" y="1257288"/>
                  <a:ext cx="5472138" cy="400110"/>
                </a:xfrm>
                <a:prstGeom prst="rect">
                  <a:avLst/>
                </a:prstGeom>
                <a:noFill/>
                <a:ln w="9525" algn="ctr">
                  <a:noFill/>
                  <a:miter lim="800000"/>
                  <a:headEnd/>
                  <a:tailEnd/>
                </a:ln>
              </p:spPr>
              <p:txBody>
                <a:bodyPr wrap="square">
                  <a:spAutoFit/>
                </a:bodyPr>
                <a:lstStyle/>
                <a:p>
                  <a:pPr eaLnBrk="0" hangingPunct="0"/>
                  <a:r>
                    <a:rPr lang="zh-CN" altLang="en-US" sz="2000" b="1" dirty="0" smtClean="0">
                      <a:solidFill>
                        <a:schemeClr val="tx2"/>
                      </a:solidFill>
                    </a:rPr>
                    <a:t>搜才人事代理业务简介                               </a:t>
                  </a:r>
                  <a:r>
                    <a:rPr lang="en-US" altLang="zh-CN" b="1" dirty="0" smtClean="0">
                      <a:solidFill>
                        <a:schemeClr val="tx2"/>
                      </a:solidFill>
                    </a:rPr>
                    <a:t>P6-8</a:t>
                  </a:r>
                  <a:endParaRPr lang="en-US" altLang="zh-CN" b="1" dirty="0">
                    <a:solidFill>
                      <a:schemeClr val="tx2"/>
                    </a:solidFill>
                  </a:endParaRPr>
                </a:p>
              </p:txBody>
            </p:sp>
            <p:grpSp>
              <p:nvGrpSpPr>
                <p:cNvPr id="13" name="Group 58"/>
                <p:cNvGrpSpPr>
                  <a:grpSpLocks/>
                </p:cNvGrpSpPr>
                <p:nvPr/>
              </p:nvGrpSpPr>
              <p:grpSpPr bwMode="auto">
                <a:xfrm>
                  <a:off x="2003425" y="1176321"/>
                  <a:ext cx="609600" cy="609600"/>
                  <a:chOff x="1274" y="2437"/>
                  <a:chExt cx="384" cy="384"/>
                </a:xfrm>
              </p:grpSpPr>
              <p:sp>
                <p:nvSpPr>
                  <p:cNvPr id="10259" name="Text Box 59"/>
                  <p:cNvSpPr txBox="1">
                    <a:spLocks noChangeArrowheads="1"/>
                  </p:cNvSpPr>
                  <p:nvPr/>
                </p:nvSpPr>
                <p:spPr bwMode="gray">
                  <a:xfrm>
                    <a:off x="1352" y="2485"/>
                    <a:ext cx="223" cy="288"/>
                  </a:xfrm>
                  <a:prstGeom prst="rect">
                    <a:avLst/>
                  </a:prstGeom>
                  <a:noFill/>
                  <a:ln w="9525" algn="ctr">
                    <a:noFill/>
                    <a:miter lim="800000"/>
                    <a:headEnd/>
                    <a:tailEnd/>
                  </a:ln>
                </p:spPr>
                <p:txBody>
                  <a:bodyPr wrap="none">
                    <a:spAutoFit/>
                  </a:bodyPr>
                  <a:lstStyle/>
                  <a:p>
                    <a:pPr algn="ctr" eaLnBrk="0" hangingPunct="0"/>
                    <a:r>
                      <a:rPr lang="en-US" altLang="zh-CN" sz="2400" b="1">
                        <a:solidFill>
                          <a:srgbClr val="000000"/>
                        </a:solidFill>
                      </a:rPr>
                      <a:t>3</a:t>
                    </a:r>
                  </a:p>
                </p:txBody>
              </p:sp>
              <p:sp>
                <p:nvSpPr>
                  <p:cNvPr id="10260" name="Oval 60"/>
                  <p:cNvSpPr>
                    <a:spLocks noChangeArrowheads="1"/>
                  </p:cNvSpPr>
                  <p:nvPr/>
                </p:nvSpPr>
                <p:spPr bwMode="gray">
                  <a:xfrm>
                    <a:off x="1274" y="2437"/>
                    <a:ext cx="384" cy="384"/>
                  </a:xfrm>
                  <a:prstGeom prst="ellipse">
                    <a:avLst/>
                  </a:prstGeom>
                  <a:solidFill>
                    <a:schemeClr val="accent1"/>
                  </a:solidFill>
                  <a:ln w="38100" algn="ctr">
                    <a:noFill/>
                    <a:round/>
                    <a:headEnd/>
                    <a:tailEnd/>
                  </a:ln>
                </p:spPr>
                <p:txBody>
                  <a:bodyPr wrap="none" anchor="ctr">
                    <a:spAutoFit/>
                  </a:bodyPr>
                  <a:lstStyle/>
                  <a:p>
                    <a:endParaRPr lang="zh-CN" altLang="en-US"/>
                  </a:p>
                </p:txBody>
              </p:sp>
              <p:sp>
                <p:nvSpPr>
                  <p:cNvPr id="65597" name="Oval 61"/>
                  <p:cNvSpPr>
                    <a:spLocks noChangeArrowheads="1"/>
                  </p:cNvSpPr>
                  <p:nvPr/>
                </p:nvSpPr>
                <p:spPr bwMode="gray">
                  <a:xfrm>
                    <a:off x="1274" y="2437"/>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98" name="Oval 62"/>
                  <p:cNvSpPr>
                    <a:spLocks noChangeArrowheads="1"/>
                  </p:cNvSpPr>
                  <p:nvPr/>
                </p:nvSpPr>
                <p:spPr bwMode="gray">
                  <a:xfrm>
                    <a:off x="1299" y="2462"/>
                    <a:ext cx="334" cy="33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pPr>
                      <a:defRPr/>
                    </a:pPr>
                    <a:endParaRPr lang="zh-CN" altLang="en-US"/>
                  </a:p>
                </p:txBody>
              </p:sp>
              <p:sp>
                <p:nvSpPr>
                  <p:cNvPr id="65599" name="Oval 63"/>
                  <p:cNvSpPr>
                    <a:spLocks noChangeArrowheads="1"/>
                  </p:cNvSpPr>
                  <p:nvPr/>
                </p:nvSpPr>
                <p:spPr bwMode="gray">
                  <a:xfrm>
                    <a:off x="1299" y="2463"/>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264" name="Oval 64"/>
                  <p:cNvSpPr>
                    <a:spLocks noChangeArrowheads="1"/>
                  </p:cNvSpPr>
                  <p:nvPr/>
                </p:nvSpPr>
                <p:spPr bwMode="gray">
                  <a:xfrm>
                    <a:off x="1317" y="2479"/>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65" name="Oval 65"/>
                  <p:cNvSpPr>
                    <a:spLocks noChangeArrowheads="1"/>
                  </p:cNvSpPr>
                  <p:nvPr/>
                </p:nvSpPr>
                <p:spPr bwMode="gray">
                  <a:xfrm>
                    <a:off x="1322" y="2484"/>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66" name="Oval 66"/>
                  <p:cNvSpPr>
                    <a:spLocks noChangeArrowheads="1"/>
                  </p:cNvSpPr>
                  <p:nvPr/>
                </p:nvSpPr>
                <p:spPr bwMode="gray">
                  <a:xfrm>
                    <a:off x="1326" y="2486"/>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67" name="Oval 67"/>
                  <p:cNvSpPr>
                    <a:spLocks noChangeArrowheads="1"/>
                  </p:cNvSpPr>
                  <p:nvPr/>
                </p:nvSpPr>
                <p:spPr bwMode="gray">
                  <a:xfrm>
                    <a:off x="1329" y="2488"/>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68" name="Oval 68"/>
                  <p:cNvSpPr>
                    <a:spLocks noChangeArrowheads="1"/>
                  </p:cNvSpPr>
                  <p:nvPr/>
                </p:nvSpPr>
                <p:spPr bwMode="gray">
                  <a:xfrm>
                    <a:off x="1344" y="2496"/>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19" name="直接连接符 118"/>
                <p:cNvCxnSpPr/>
                <p:nvPr/>
              </p:nvCxnSpPr>
              <p:spPr>
                <a:xfrm>
                  <a:off x="5500694" y="1428731"/>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258" name="Text Box 69"/>
              <p:cNvSpPr txBox="1">
                <a:spLocks noChangeArrowheads="1"/>
              </p:cNvSpPr>
              <p:nvPr/>
            </p:nvSpPr>
            <p:spPr bwMode="gray">
              <a:xfrm>
                <a:off x="2128838" y="1269984"/>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2</a:t>
                </a:r>
                <a:endParaRPr lang="en-US" altLang="zh-CN" sz="2400" b="1" dirty="0">
                  <a:solidFill>
                    <a:srgbClr val="000000"/>
                  </a:solidFill>
                </a:endParaRPr>
              </a:p>
            </p:txBody>
          </p:sp>
        </p:grpSp>
        <p:grpSp>
          <p:nvGrpSpPr>
            <p:cNvPr id="14" name="组合 176"/>
            <p:cNvGrpSpPr/>
            <p:nvPr/>
          </p:nvGrpSpPr>
          <p:grpSpPr>
            <a:xfrm>
              <a:off x="1928794" y="3462342"/>
              <a:ext cx="6357982" cy="609600"/>
              <a:chOff x="1928794" y="3286124"/>
              <a:chExt cx="6357982" cy="609600"/>
            </a:xfrm>
          </p:grpSpPr>
          <p:grpSp>
            <p:nvGrpSpPr>
              <p:cNvPr id="15" name="组合 152"/>
              <p:cNvGrpSpPr/>
              <p:nvPr/>
            </p:nvGrpSpPr>
            <p:grpSpPr>
              <a:xfrm>
                <a:off x="1928794" y="3286124"/>
                <a:ext cx="6357982" cy="609600"/>
                <a:chOff x="2000232" y="3786190"/>
                <a:chExt cx="6357982" cy="609600"/>
              </a:xfrm>
            </p:grpSpPr>
            <p:grpSp>
              <p:nvGrpSpPr>
                <p:cNvPr id="16" name="Group 2"/>
                <p:cNvGrpSpPr>
                  <a:grpSpLocks/>
                </p:cNvGrpSpPr>
                <p:nvPr/>
              </p:nvGrpSpPr>
              <p:grpSpPr bwMode="auto">
                <a:xfrm>
                  <a:off x="2000232" y="3786190"/>
                  <a:ext cx="609600" cy="609600"/>
                  <a:chOff x="816" y="1872"/>
                  <a:chExt cx="384" cy="384"/>
                </a:xfrm>
              </p:grpSpPr>
              <p:sp>
                <p:nvSpPr>
                  <p:cNvPr id="65539"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65540"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65541"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65542"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283"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284"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285"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286"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0287"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sp>
              <p:nvSpPr>
                <p:cNvPr id="10249" name="Text Box 30"/>
                <p:cNvSpPr txBox="1">
                  <a:spLocks noChangeArrowheads="1"/>
                </p:cNvSpPr>
                <p:nvPr/>
              </p:nvSpPr>
              <p:spPr bwMode="auto">
                <a:xfrm>
                  <a:off x="2500298" y="3929066"/>
                  <a:ext cx="4343400" cy="400110"/>
                </a:xfrm>
                <a:prstGeom prst="rect">
                  <a:avLst/>
                </a:prstGeom>
                <a:noFill/>
                <a:ln w="9525" algn="ctr">
                  <a:noFill/>
                  <a:miter lim="800000"/>
                  <a:headEnd/>
                  <a:tailEnd/>
                </a:ln>
              </p:spPr>
              <p:txBody>
                <a:bodyPr>
                  <a:spAutoFit/>
                </a:bodyPr>
                <a:lstStyle/>
                <a:p>
                  <a:pPr eaLnBrk="0" hangingPunct="0"/>
                  <a:r>
                    <a:rPr lang="zh-CN" altLang="en-US" sz="2000" b="1" dirty="0" smtClean="0">
                      <a:solidFill>
                        <a:schemeClr val="tx2"/>
                      </a:solidFill>
                    </a:rPr>
                    <a:t>   搜才人事代理产品客户服务流程</a:t>
                  </a:r>
                </a:p>
              </p:txBody>
            </p:sp>
            <p:cxnSp>
              <p:nvCxnSpPr>
                <p:cNvPr id="124" name="直接连接符 123"/>
                <p:cNvCxnSpPr>
                  <a:endCxn id="142" idx="1"/>
                </p:cNvCxnSpPr>
                <p:nvPr/>
              </p:nvCxnSpPr>
              <p:spPr>
                <a:xfrm flipV="1">
                  <a:off x="6429388" y="4113732"/>
                  <a:ext cx="1000367" cy="2806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2" name="矩形 141"/>
                <p:cNvSpPr/>
                <p:nvPr/>
              </p:nvSpPr>
              <p:spPr>
                <a:xfrm>
                  <a:off x="7429755" y="3929066"/>
                  <a:ext cx="928459" cy="369332"/>
                </a:xfrm>
                <a:prstGeom prst="rect">
                  <a:avLst/>
                </a:prstGeom>
              </p:spPr>
              <p:txBody>
                <a:bodyPr wrap="none">
                  <a:spAutoFit/>
                </a:bodyPr>
                <a:lstStyle/>
                <a:p>
                  <a:pPr eaLnBrk="0" hangingPunct="0"/>
                  <a:r>
                    <a:rPr lang="en-US" altLang="zh-CN" b="1" dirty="0" smtClean="0">
                      <a:solidFill>
                        <a:schemeClr val="tx2"/>
                      </a:solidFill>
                    </a:rPr>
                    <a:t>P13-15</a:t>
                  </a:r>
                  <a:endParaRPr lang="en-US" altLang="zh-CN" b="1" dirty="0">
                    <a:solidFill>
                      <a:schemeClr val="tx2"/>
                    </a:solidFill>
                  </a:endParaRPr>
                </a:p>
              </p:txBody>
            </p:sp>
          </p:grpSp>
          <p:sp>
            <p:nvSpPr>
              <p:cNvPr id="10250" name="Text Box 43"/>
              <p:cNvSpPr txBox="1">
                <a:spLocks noChangeArrowheads="1"/>
              </p:cNvSpPr>
              <p:nvPr/>
            </p:nvSpPr>
            <p:spPr bwMode="gray">
              <a:xfrm>
                <a:off x="2071670" y="3357562"/>
                <a:ext cx="354013"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5</a:t>
                </a:r>
                <a:endParaRPr lang="en-US" altLang="zh-CN" sz="2400" b="1" dirty="0">
                  <a:solidFill>
                    <a:srgbClr val="000000"/>
                  </a:solidFill>
                </a:endParaRPr>
              </a:p>
            </p:txBody>
          </p:sp>
        </p:grpSp>
        <p:grpSp>
          <p:nvGrpSpPr>
            <p:cNvPr id="17" name="组合 177"/>
            <p:cNvGrpSpPr/>
            <p:nvPr/>
          </p:nvGrpSpPr>
          <p:grpSpPr>
            <a:xfrm>
              <a:off x="1928794" y="4857760"/>
              <a:ext cx="6357982" cy="609600"/>
              <a:chOff x="1928794" y="4857760"/>
              <a:chExt cx="6357982" cy="609600"/>
            </a:xfrm>
          </p:grpSpPr>
          <p:grpSp>
            <p:nvGrpSpPr>
              <p:cNvPr id="18" name="组合 154"/>
              <p:cNvGrpSpPr/>
              <p:nvPr/>
            </p:nvGrpSpPr>
            <p:grpSpPr>
              <a:xfrm>
                <a:off x="1928794" y="4857760"/>
                <a:ext cx="6357982" cy="609600"/>
                <a:chOff x="2000232" y="5534044"/>
                <a:chExt cx="6357982" cy="609600"/>
              </a:xfrm>
            </p:grpSpPr>
            <p:sp>
              <p:nvSpPr>
                <p:cNvPr id="86" name="矩形 85"/>
                <p:cNvSpPr/>
                <p:nvPr/>
              </p:nvSpPr>
              <p:spPr>
                <a:xfrm>
                  <a:off x="2714612" y="5643578"/>
                  <a:ext cx="2765501" cy="400110"/>
                </a:xfrm>
                <a:prstGeom prst="rect">
                  <a:avLst/>
                </a:prstGeom>
              </p:spPr>
              <p:txBody>
                <a:bodyPr wrap="none">
                  <a:spAutoFit/>
                </a:bodyPr>
                <a:lstStyle/>
                <a:p>
                  <a:pPr eaLnBrk="0" latinLnBrk="1" hangingPunct="0"/>
                  <a:r>
                    <a:rPr lang="zh-CN" altLang="en-US" sz="2000" b="1" dirty="0" smtClean="0">
                      <a:solidFill>
                        <a:schemeClr val="tx2"/>
                      </a:solidFill>
                    </a:rPr>
                    <a:t>搜才人事代理产品特色</a:t>
                  </a:r>
                  <a:endParaRPr lang="en-US" altLang="ko-KR" sz="2000" b="1" dirty="0" smtClean="0">
                    <a:solidFill>
                      <a:schemeClr val="tx2"/>
                    </a:solidFill>
                  </a:endParaRPr>
                </a:p>
              </p:txBody>
            </p:sp>
            <p:grpSp>
              <p:nvGrpSpPr>
                <p:cNvPr id="19" name="Group 2"/>
                <p:cNvGrpSpPr>
                  <a:grpSpLocks/>
                </p:cNvGrpSpPr>
                <p:nvPr/>
              </p:nvGrpSpPr>
              <p:grpSpPr bwMode="auto">
                <a:xfrm>
                  <a:off x="2000232" y="5534044"/>
                  <a:ext cx="609600" cy="609600"/>
                  <a:chOff x="816" y="1872"/>
                  <a:chExt cx="384" cy="384"/>
                </a:xfrm>
              </p:grpSpPr>
              <p:sp>
                <p:nvSpPr>
                  <p:cNvPr id="102"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03"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04"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05"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06"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07"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08"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09"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10"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22" name="直接连接符 121"/>
                <p:cNvCxnSpPr/>
                <p:nvPr/>
              </p:nvCxnSpPr>
              <p:spPr>
                <a:xfrm>
                  <a:off x="5500694" y="5856304"/>
                  <a:ext cx="2000264"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4" name="矩形 143"/>
                <p:cNvSpPr/>
                <p:nvPr/>
              </p:nvSpPr>
              <p:spPr>
                <a:xfrm>
                  <a:off x="7429755" y="5643578"/>
                  <a:ext cx="928459" cy="369332"/>
                </a:xfrm>
                <a:prstGeom prst="rect">
                  <a:avLst/>
                </a:prstGeom>
              </p:spPr>
              <p:txBody>
                <a:bodyPr wrap="none">
                  <a:spAutoFit/>
                </a:bodyPr>
                <a:lstStyle/>
                <a:p>
                  <a:pPr eaLnBrk="0" hangingPunct="0"/>
                  <a:r>
                    <a:rPr lang="en-US" altLang="zh-CN" b="1" dirty="0" smtClean="0">
                      <a:solidFill>
                        <a:schemeClr val="tx2"/>
                      </a:solidFill>
                    </a:rPr>
                    <a:t>P18-19</a:t>
                  </a:r>
                  <a:endParaRPr lang="en-US" altLang="zh-CN" b="1" dirty="0">
                    <a:solidFill>
                      <a:schemeClr val="tx2"/>
                    </a:solidFill>
                  </a:endParaRPr>
                </a:p>
              </p:txBody>
            </p:sp>
          </p:grpSp>
          <p:sp>
            <p:nvSpPr>
              <p:cNvPr id="111" name="Text Box 56"/>
              <p:cNvSpPr txBox="1">
                <a:spLocks noChangeArrowheads="1"/>
              </p:cNvSpPr>
              <p:nvPr/>
            </p:nvSpPr>
            <p:spPr bwMode="gray">
              <a:xfrm>
                <a:off x="2071670" y="49291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7</a:t>
                </a:r>
                <a:endParaRPr lang="en-US" altLang="zh-CN" sz="2400" b="1" dirty="0">
                  <a:solidFill>
                    <a:srgbClr val="000000"/>
                  </a:solidFill>
                </a:endParaRPr>
              </a:p>
            </p:txBody>
          </p:sp>
        </p:grpSp>
      </p:grpSp>
      <p:grpSp>
        <p:nvGrpSpPr>
          <p:cNvPr id="20" name="组合 162"/>
          <p:cNvGrpSpPr/>
          <p:nvPr/>
        </p:nvGrpSpPr>
        <p:grpSpPr>
          <a:xfrm>
            <a:off x="1500166" y="1285860"/>
            <a:ext cx="6155247" cy="609600"/>
            <a:chOff x="2000232" y="5534044"/>
            <a:chExt cx="6155247" cy="609600"/>
          </a:xfrm>
        </p:grpSpPr>
        <p:sp>
          <p:nvSpPr>
            <p:cNvPr id="164" name="矩形 163"/>
            <p:cNvSpPr/>
            <p:nvPr/>
          </p:nvSpPr>
          <p:spPr>
            <a:xfrm>
              <a:off x="2783496" y="5643578"/>
              <a:ext cx="5371983" cy="400110"/>
            </a:xfrm>
            <a:prstGeom prst="rect">
              <a:avLst/>
            </a:prstGeom>
            <a:noFill/>
          </p:spPr>
          <p:txBody>
            <a:bodyPr wrap="none">
              <a:spAutoFit/>
            </a:bodyPr>
            <a:lstStyle/>
            <a:p>
              <a:pPr eaLnBrk="0" latinLnBrk="1" hangingPunct="0"/>
              <a:r>
                <a:rPr lang="zh-CN" altLang="en-US" sz="2000" b="1" dirty="0" smtClean="0">
                  <a:solidFill>
                    <a:schemeClr val="tx2"/>
                  </a:solidFill>
                </a:rPr>
                <a:t>搜才简介                                                    </a:t>
              </a:r>
              <a:r>
                <a:rPr lang="en-US" altLang="zh-CN" b="1" dirty="0" smtClean="0">
                  <a:solidFill>
                    <a:schemeClr val="tx2"/>
                  </a:solidFill>
                </a:rPr>
                <a:t>P3-5</a:t>
              </a:r>
              <a:endParaRPr lang="en-US" altLang="ko-KR" b="1" dirty="0" smtClean="0">
                <a:solidFill>
                  <a:schemeClr val="tx2"/>
                </a:solidFill>
              </a:endParaRPr>
            </a:p>
          </p:txBody>
        </p:sp>
        <p:grpSp>
          <p:nvGrpSpPr>
            <p:cNvPr id="21" name="Group 2"/>
            <p:cNvGrpSpPr>
              <a:grpSpLocks/>
            </p:cNvGrpSpPr>
            <p:nvPr/>
          </p:nvGrpSpPr>
          <p:grpSpPr bwMode="auto">
            <a:xfrm>
              <a:off x="2000232" y="5534044"/>
              <a:ext cx="609600" cy="609600"/>
              <a:chOff x="816" y="1872"/>
              <a:chExt cx="384" cy="384"/>
            </a:xfrm>
          </p:grpSpPr>
          <p:sp>
            <p:nvSpPr>
              <p:cNvPr id="168" name="Oval 3"/>
              <p:cNvSpPr>
                <a:spLocks noChangeArrowheads="1"/>
              </p:cNvSpPr>
              <p:nvPr/>
            </p:nvSpPr>
            <p:spPr bwMode="gray">
              <a:xfrm>
                <a:off x="816" y="1872"/>
                <a:ext cx="384" cy="384"/>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w="38100" algn="ctr">
                <a:noFill/>
                <a:round/>
                <a:headEnd/>
                <a:tailEnd/>
              </a:ln>
              <a:effectLst/>
            </p:spPr>
            <p:txBody>
              <a:bodyPr wrap="none" anchor="ctr">
                <a:spAutoFit/>
              </a:bodyPr>
              <a:lstStyle/>
              <a:p>
                <a:pPr>
                  <a:defRPr/>
                </a:pPr>
                <a:endParaRPr lang="zh-CN" altLang="en-US"/>
              </a:p>
            </p:txBody>
          </p:sp>
          <p:sp>
            <p:nvSpPr>
              <p:cNvPr id="169" name="Oval 4"/>
              <p:cNvSpPr>
                <a:spLocks noChangeArrowheads="1"/>
              </p:cNvSpPr>
              <p:nvPr/>
            </p:nvSpPr>
            <p:spPr bwMode="gray">
              <a:xfrm>
                <a:off x="816" y="1872"/>
                <a:ext cx="384" cy="384"/>
              </a:xfrm>
              <a:prstGeom prst="ellipse">
                <a:avLst/>
              </a:prstGeom>
              <a:solidFill>
                <a:srgbClr val="990099"/>
              </a:solidFill>
              <a:ln w="38100" algn="ctr">
                <a:noFill/>
                <a:round/>
                <a:headEnd/>
                <a:tailEnd/>
              </a:ln>
              <a:effectLst/>
            </p:spPr>
            <p:txBody>
              <a:bodyPr wrap="none" anchor="ctr">
                <a:spAutoFit/>
              </a:bodyPr>
              <a:lstStyle/>
              <a:p>
                <a:pPr>
                  <a:defRPr/>
                </a:pPr>
                <a:endParaRPr lang="zh-CN" altLang="en-US"/>
              </a:p>
            </p:txBody>
          </p:sp>
          <p:sp>
            <p:nvSpPr>
              <p:cNvPr id="170" name="Oval 5"/>
              <p:cNvSpPr>
                <a:spLocks noChangeArrowheads="1"/>
              </p:cNvSpPr>
              <p:nvPr/>
            </p:nvSpPr>
            <p:spPr bwMode="gray">
              <a:xfrm>
                <a:off x="841" y="1897"/>
                <a:ext cx="334" cy="334"/>
              </a:xfrm>
              <a:prstGeom prst="ellipse">
                <a:avLst/>
              </a:prstGeom>
              <a:solidFill>
                <a:srgbClr val="990099"/>
              </a:solidFill>
              <a:ln w="38100" algn="ctr">
                <a:noFill/>
                <a:round/>
                <a:headEnd/>
                <a:tailEnd/>
              </a:ln>
              <a:effectLst/>
            </p:spPr>
            <p:txBody>
              <a:bodyPr anchor="ctr">
                <a:spAutoFit/>
              </a:bodyPr>
              <a:lstStyle/>
              <a:p>
                <a:pPr>
                  <a:defRPr/>
                </a:pPr>
                <a:endParaRPr lang="zh-CN" altLang="en-US"/>
              </a:p>
            </p:txBody>
          </p:sp>
          <p:sp>
            <p:nvSpPr>
              <p:cNvPr id="171" name="Oval 6"/>
              <p:cNvSpPr>
                <a:spLocks noChangeArrowheads="1"/>
              </p:cNvSpPr>
              <p:nvPr/>
            </p:nvSpPr>
            <p:spPr bwMode="gray">
              <a:xfrm>
                <a:off x="866" y="1922"/>
                <a:ext cx="334" cy="334"/>
              </a:xfrm>
              <a:prstGeom prst="ellipse">
                <a:avLst/>
              </a:prstGeom>
              <a:gradFill rotWithShape="1">
                <a:gsLst>
                  <a:gs pos="0">
                    <a:schemeClr val="accent2">
                      <a:gamma/>
                      <a:shade val="63529"/>
                      <a:invGamma/>
                    </a:schemeClr>
                  </a:gs>
                  <a:gs pos="100000">
                    <a:schemeClr val="accent2">
                      <a:alpha val="0"/>
                    </a:schemeClr>
                  </a:gs>
                </a:gsLst>
                <a:lin ang="2700000" scaled="1"/>
              </a:gradFill>
              <a:ln w="38100" algn="ctr">
                <a:noFill/>
                <a:round/>
                <a:headEnd/>
                <a:tailEnd/>
              </a:ln>
              <a:effectLst/>
            </p:spPr>
            <p:txBody>
              <a:bodyPr anchor="ctr">
                <a:spAutoFit/>
              </a:bodyPr>
              <a:lstStyle/>
              <a:p>
                <a:pPr>
                  <a:defRPr/>
                </a:pPr>
                <a:endParaRPr lang="zh-CN" altLang="en-US"/>
              </a:p>
            </p:txBody>
          </p:sp>
          <p:sp>
            <p:nvSpPr>
              <p:cNvPr id="172" name="Oval 7"/>
              <p:cNvSpPr>
                <a:spLocks noChangeArrowheads="1"/>
              </p:cNvSpPr>
              <p:nvPr/>
            </p:nvSpPr>
            <p:spPr bwMode="gray">
              <a:xfrm>
                <a:off x="859" y="1914"/>
                <a:ext cx="300" cy="300"/>
              </a:xfrm>
              <a:prstGeom prst="ellipse">
                <a:avLst/>
              </a:prstGeom>
              <a:solidFill>
                <a:srgbClr val="333333"/>
              </a:solidFill>
              <a:ln w="38100" algn="ctr">
                <a:noFill/>
                <a:round/>
                <a:headEnd/>
                <a:tailEnd/>
              </a:ln>
            </p:spPr>
            <p:txBody>
              <a:bodyPr anchor="ctr">
                <a:spAutoFit/>
              </a:bodyPr>
              <a:lstStyle/>
              <a:p>
                <a:endParaRPr lang="zh-CN" altLang="en-US"/>
              </a:p>
            </p:txBody>
          </p:sp>
          <p:sp>
            <p:nvSpPr>
              <p:cNvPr id="173" name="Oval 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lgn="ctr">
                <a:noFill/>
                <a:round/>
                <a:headEnd/>
                <a:tailEnd/>
              </a:ln>
            </p:spPr>
            <p:txBody>
              <a:bodyPr vert="eaVert" wrap="none" anchor="ctr"/>
              <a:lstStyle/>
              <a:p>
                <a:endParaRPr lang="zh-CN" altLang="en-US"/>
              </a:p>
            </p:txBody>
          </p:sp>
          <p:sp>
            <p:nvSpPr>
              <p:cNvPr id="174" name="Oval 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lgn="ctr">
                <a:noFill/>
                <a:round/>
                <a:headEnd/>
                <a:tailEnd/>
              </a:ln>
            </p:spPr>
            <p:txBody>
              <a:bodyPr vert="eaVert" wrap="none" anchor="ctr"/>
              <a:lstStyle/>
              <a:p>
                <a:endParaRPr lang="zh-CN" altLang="en-US"/>
              </a:p>
            </p:txBody>
          </p:sp>
          <p:sp>
            <p:nvSpPr>
              <p:cNvPr id="175" name="Oval 1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lgn="ctr">
                <a:noFill/>
                <a:round/>
                <a:headEnd/>
                <a:tailEnd/>
              </a:ln>
            </p:spPr>
            <p:txBody>
              <a:bodyPr vert="eaVert" wrap="none" anchor="ctr"/>
              <a:lstStyle/>
              <a:p>
                <a:endParaRPr lang="zh-CN" altLang="en-US"/>
              </a:p>
            </p:txBody>
          </p:sp>
          <p:sp>
            <p:nvSpPr>
              <p:cNvPr id="176" name="Oval 1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lgn="ctr">
                <a:noFill/>
                <a:round/>
                <a:headEnd/>
                <a:tailEnd/>
              </a:ln>
            </p:spPr>
            <p:txBody>
              <a:bodyPr vert="eaVert" wrap="none" anchor="ctr"/>
              <a:lstStyle/>
              <a:p>
                <a:endParaRPr lang="zh-CN" altLang="en-US"/>
              </a:p>
            </p:txBody>
          </p:sp>
        </p:grpSp>
        <p:cxnSp>
          <p:nvCxnSpPr>
            <p:cNvPr id="166" name="直接连接符 165"/>
            <p:cNvCxnSpPr/>
            <p:nvPr/>
          </p:nvCxnSpPr>
          <p:spPr>
            <a:xfrm>
              <a:off x="3967224" y="5819796"/>
              <a:ext cx="3462296"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9" name="Text Box 56"/>
          <p:cNvSpPr txBox="1">
            <a:spLocks noChangeArrowheads="1"/>
          </p:cNvSpPr>
          <p:nvPr/>
        </p:nvSpPr>
        <p:spPr bwMode="gray">
          <a:xfrm>
            <a:off x="1643042" y="1357298"/>
            <a:ext cx="354012" cy="457200"/>
          </a:xfrm>
          <a:prstGeom prst="rect">
            <a:avLst/>
          </a:prstGeom>
          <a:noFill/>
          <a:ln w="9525" algn="ctr">
            <a:noFill/>
            <a:miter lim="800000"/>
            <a:headEnd/>
            <a:tailEnd/>
          </a:ln>
        </p:spPr>
        <p:txBody>
          <a:bodyPr wrap="none">
            <a:spAutoFit/>
          </a:bodyPr>
          <a:lstStyle/>
          <a:p>
            <a:pPr algn="ctr" eaLnBrk="0" hangingPunct="0"/>
            <a:r>
              <a:rPr lang="en-US" altLang="zh-CN" sz="2400" b="1" dirty="0" smtClean="0">
                <a:solidFill>
                  <a:srgbClr val="000000"/>
                </a:solidFill>
              </a:rPr>
              <a:t>1</a:t>
            </a:r>
            <a:endParaRPr lang="en-US" altLang="zh-CN" sz="2400" b="1" dirty="0">
              <a:solidFill>
                <a:srgbClr val="000000"/>
              </a:solidFill>
            </a:endParaRPr>
          </a:p>
        </p:txBody>
      </p:sp>
      <p:sp>
        <p:nvSpPr>
          <p:cNvPr id="115" name="TextBox 114"/>
          <p:cNvSpPr txBox="1"/>
          <p:nvPr/>
        </p:nvSpPr>
        <p:spPr>
          <a:xfrm>
            <a:off x="8001024" y="6286520"/>
            <a:ext cx="1071570" cy="276999"/>
          </a:xfrm>
          <a:prstGeom prst="rect">
            <a:avLst/>
          </a:prstGeom>
          <a:noFill/>
        </p:spPr>
        <p:txBody>
          <a:bodyPr wrap="square" rtlCol="0">
            <a:spAutoFit/>
          </a:bodyPr>
          <a:lstStyle/>
          <a:p>
            <a:r>
              <a:rPr lang="en-US" altLang="zh-CN" sz="1200" dirty="0" smtClean="0"/>
              <a:t>Page4</a:t>
            </a:r>
            <a:endParaRPr lang="zh-CN" alt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演示文稿1">
  <a:themeElements>
    <a:clrScheme name="演示文稿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演示文稿1">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演示文稿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演示文稿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演示文稿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演示文稿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演示文稿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演示文稿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演示文稿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演示文稿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演示文稿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演示文稿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演示文稿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演示文稿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演示文稿1</Template>
  <TotalTime>11155</TotalTime>
  <Words>1693</Words>
  <Application>Microsoft Office PowerPoint</Application>
  <PresentationFormat>全屏显示(4:3)</PresentationFormat>
  <Paragraphs>304</Paragraphs>
  <Slides>20</Slides>
  <Notes>3</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演示文稿1</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vector>
  </TitlesOfParts>
  <Company>鹏达今朝</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鹏达今朝</dc:creator>
  <cp:lastModifiedBy>User</cp:lastModifiedBy>
  <cp:revision>1214</cp:revision>
  <cp:lastPrinted>1601-01-01T00:00:00Z</cp:lastPrinted>
  <dcterms:created xsi:type="dcterms:W3CDTF">2009-03-04T06:06:47Z</dcterms:created>
  <dcterms:modified xsi:type="dcterms:W3CDTF">2014-01-22T05:55:52Z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